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2B3_764C4B2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2A7_1364D8B5.xml" ContentType="application/vnd.ms-powerpoint.comments+xml"/>
  <Override PartName="/ppt/comments/modernComment_29A_ABA7F400.xml" ContentType="application/vnd.ms-powerpoint.comments+xml"/>
  <Override PartName="/ppt/notesSlides/notesSlide7.xml" ContentType="application/vnd.openxmlformats-officedocument.presentationml.notesSlide+xml"/>
  <Override PartName="/ppt/comments/modernComment_2AD_C771AE57.xml" ContentType="application/vnd.ms-powerpoint.comments+xml"/>
  <Override PartName="/ppt/comments/modernComment_2AE_46206361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0"/>
  </p:notesMasterIdLst>
  <p:handoutMasterIdLst>
    <p:handoutMasterId r:id="rId41"/>
  </p:handoutMasterIdLst>
  <p:sldIdLst>
    <p:sldId id="503" r:id="rId2"/>
    <p:sldId id="276" r:id="rId3"/>
    <p:sldId id="353" r:id="rId4"/>
    <p:sldId id="690" r:id="rId5"/>
    <p:sldId id="691" r:id="rId6"/>
    <p:sldId id="610" r:id="rId7"/>
    <p:sldId id="688" r:id="rId8"/>
    <p:sldId id="689" r:id="rId9"/>
    <p:sldId id="663" r:id="rId10"/>
    <p:sldId id="671" r:id="rId11"/>
    <p:sldId id="677" r:id="rId12"/>
    <p:sldId id="674" r:id="rId13"/>
    <p:sldId id="675" r:id="rId14"/>
    <p:sldId id="676" r:id="rId15"/>
    <p:sldId id="664" r:id="rId16"/>
    <p:sldId id="678" r:id="rId17"/>
    <p:sldId id="665" r:id="rId18"/>
    <p:sldId id="679" r:id="rId19"/>
    <p:sldId id="673" r:id="rId20"/>
    <p:sldId id="666" r:id="rId21"/>
    <p:sldId id="667" r:id="rId22"/>
    <p:sldId id="668" r:id="rId23"/>
    <p:sldId id="639" r:id="rId24"/>
    <p:sldId id="684" r:id="rId25"/>
    <p:sldId id="685" r:id="rId26"/>
    <p:sldId id="686" r:id="rId27"/>
    <p:sldId id="680" r:id="rId28"/>
    <p:sldId id="692" r:id="rId29"/>
    <p:sldId id="687" r:id="rId30"/>
    <p:sldId id="693" r:id="rId31"/>
    <p:sldId id="694" r:id="rId32"/>
    <p:sldId id="695" r:id="rId33"/>
    <p:sldId id="697" r:id="rId34"/>
    <p:sldId id="696" r:id="rId35"/>
    <p:sldId id="698" r:id="rId36"/>
    <p:sldId id="633" r:id="rId37"/>
    <p:sldId id="504" r:id="rId38"/>
    <p:sldId id="50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Компютърни конфигурации" id="{66DCFE1F-60FD-44F2-BE82-706DDBC14898}">
          <p14:sldIdLst>
            <p14:sldId id="353"/>
            <p14:sldId id="690"/>
            <p14:sldId id="691"/>
          </p14:sldIdLst>
        </p14:section>
        <p14:section name="Основни хардуерни компоненти" id="{EB44CA50-B176-0C4C-B0D0-5459023C7783}">
          <p14:sldIdLst>
            <p14:sldId id="610"/>
            <p14:sldId id="688"/>
            <p14:sldId id="689"/>
            <p14:sldId id="663"/>
            <p14:sldId id="671"/>
            <p14:sldId id="677"/>
            <p14:sldId id="674"/>
            <p14:sldId id="675"/>
            <p14:sldId id="676"/>
            <p14:sldId id="664"/>
            <p14:sldId id="678"/>
            <p14:sldId id="665"/>
            <p14:sldId id="679"/>
            <p14:sldId id="673"/>
            <p14:sldId id="666"/>
            <p14:sldId id="667"/>
            <p14:sldId id="668"/>
          </p14:sldIdLst>
        </p14:section>
        <p14:section name="Периферни устройства" id="{C1DF9EB4-CE77-CA44-907B-BD32599A00F3}">
          <p14:sldIdLst>
            <p14:sldId id="639"/>
            <p14:sldId id="684"/>
            <p14:sldId id="685"/>
            <p14:sldId id="686"/>
          </p14:sldIdLst>
        </p14:section>
        <p14:section name="Пример&#10;" id="{84AE8ACC-8579-5941-B81E-E0775AEB5B07}">
          <p14:sldIdLst>
            <p14:sldId id="680"/>
            <p14:sldId id="692"/>
            <p14:sldId id="687"/>
            <p14:sldId id="693"/>
            <p14:sldId id="694"/>
            <p14:sldId id="695"/>
            <p14:sldId id="697"/>
            <p14:sldId id="696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 autoAdjust="0"/>
    <p:restoredTop sz="95188" autoAdjust="0"/>
  </p:normalViewPr>
  <p:slideViewPr>
    <p:cSldViewPr showGuides="1">
      <p:cViewPr varScale="1">
        <p:scale>
          <a:sx n="105" d="100"/>
          <a:sy n="105" d="100"/>
        </p:scale>
        <p:origin x="696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omments/modernComment_29A_ABA7F4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449A964-4AD7-4CD8-878D-CCD3844FF51E}" authorId="{CB4BF2F8-D32F-9387-A6CE-368ED6EFDCF0}" created="2025-05-05T07:59:11.74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79910912" sldId="666"/>
      <ac:spMk id="3" creationId="{0B448A43-25CD-D0D2-196E-AFD9B39B356F}"/>
      <ac:txMk cp="138" len="10">
        <ac:context len="149" hash="3932510437"/>
      </ac:txMk>
    </ac:txMkLst>
    <p188:pos x="2215914" y="2817610"/>
    <p188:txBody>
      <a:bodyPr/>
      <a:lstStyle/>
      <a:p>
        <a:r>
          <a:rPr lang="en-GB"/>
          <a:t>Да се покажат логата на компаниите заедно с имената им. Мисля, че има място</a:t>
        </a:r>
      </a:p>
    </p188:txBody>
  </p188:cm>
</p188:cmLst>
</file>

<file path=ppt/comments/modernComment_2A7_1364D8B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0206A64-4630-4F6B-9699-704317B0BE36}" authorId="{CB4BF2F8-D32F-9387-A6CE-368ED6EFDCF0}" created="2025-05-05T07:58:07.19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5376181" sldId="679"/>
      <ac:spMk id="3" creationId="{8847771F-673D-69F1-264C-316A9CBE8350}"/>
      <ac:txMk cp="175" len="72">
        <ac:context len="413" hash="139287738"/>
      </ac:txMk>
    </ac:txMkLst>
    <p188:pos x="7827442" y="2576978"/>
    <p188:txBody>
      <a:bodyPr/>
      <a:lstStyle/>
      <a:p>
        <a:r>
          <a:rPr lang="en-GB"/>
          <a:t>Да се промени разписването на стойностите. Може би препоръчително и т.н. (8 гб не е крайният минимум)</a:t>
        </a:r>
      </a:p>
    </p188:txBody>
  </p188:cm>
</p188:cmLst>
</file>

<file path=ppt/comments/modernComment_2AD_C771AE5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CE3F51-C7FD-464E-BF71-D52BD9637927}" authorId="{CB4BF2F8-D32F-9387-A6CE-368ED6EFDCF0}" created="2025-05-05T08:01:34.68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346116183" sldId="685"/>
      <ac:spMk id="4" creationId="{3161140F-A145-4744-631A-562A9AAD085D}"/>
      <ac:txMk cp="0" len="23">
        <ac:context len="24" hash="2135729861"/>
      </ac:txMk>
    </ac:txMkLst>
    <p188:pos x="5835009" y="361263"/>
    <p188:txBody>
      <a:bodyPr/>
      <a:lstStyle/>
      <a:p>
        <a:r>
          <a:rPr lang="en-GB"/>
          <a:t>Не е ли по-точно да се каже входни устройства</a:t>
        </a:r>
      </a:p>
    </p188:txBody>
  </p188:cm>
  <p188:cm id="{301BE762-B854-451E-8601-EC2BE923D019}" authorId="{CB4BF2F8-D32F-9387-A6CE-368ED6EFDCF0}" created="2025-05-05T08:02:07.22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346116183" sldId="685"/>
      <ac:spMk id="5" creationId="{E429E982-EB10-E1E4-88C8-2774F40520B4}"/>
      <ac:txMk cp="17" len="6">
        <ac:context len="39" hash="3435681026"/>
      </ac:txMk>
    </ac:txMkLst>
    <p188:pos x="1840529" y="1575951"/>
    <p188:txBody>
      <a:bodyPr/>
      <a:lstStyle/>
      <a:p>
        <a:r>
          <a:rPr lang="en-GB"/>
          <a:t>Да се покаже и снимка на скенер</a:t>
        </a:r>
      </a:p>
    </p188:txBody>
  </p188:cm>
</p188:cmLst>
</file>

<file path=ppt/comments/modernComment_2AE_4620636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B9EDF1F-5550-4EEE-B53F-24A2C18E1E25}" authorId="{CB4BF2F8-D32F-9387-A6CE-368ED6EFDCF0}" created="2025-05-05T08:01:48.43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176527713" sldId="686"/>
      <ac:spMk id="4" creationId="{B0C77BF7-9126-CC4A-3F09-2CBC82D32C54}"/>
      <ac:txMk cp="0" len="23">
        <ac:context len="24" hash="4065307256"/>
      </ac:txMk>
    </ac:txMkLst>
    <p188:pos x="5806133" y="361263"/>
    <p188:txBody>
      <a:bodyPr/>
      <a:lstStyle/>
      <a:p>
        <a:r>
          <a:rPr lang="en-GB"/>
          <a:t>Също - изходни устройства</a:t>
        </a:r>
      </a:p>
    </p188:txBody>
  </p188:cm>
</p188:cmLst>
</file>

<file path=ppt/comments/modernComment_2B3_764C4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2FB653C-39A1-49F8-8A72-6B77B657D922}" authorId="{CB4BF2F8-D32F-9387-A6CE-368ED6EFDCF0}" created="2025-05-05T07:53:42.66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4044466" sldId="691"/>
      <ac:spMk id="7" creationId="{FF161FE2-CF8E-3345-E154-088E97525EAB}"/>
    </ac:deMkLst>
    <p188:txBody>
      <a:bodyPr/>
      <a:lstStyle/>
      <a:p>
        <a:r>
          <a:rPr lang="en-GB"/>
          <a:t>Да се раздели балончето, така че да сочи и към двете периферии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5.5.2025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34150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38344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41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A7_1364D8B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microsoft.com/office/2018/10/relationships/comments" Target="../comments/modernComment_29A_ABA7F40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microsoft.com/office/2018/10/relationships/comments" Target="../comments/modernComment_2AD_C771AE5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microsoft.com/office/2018/10/relationships/comments" Target="../comments/modernComment_2AE_462063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pic.bg/configurator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2B3_764C4B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fontScale="92500" lnSpcReduction="10000"/>
          </a:bodyPr>
          <a:lstStyle/>
          <a:p>
            <a:r>
              <a:rPr lang="bg-BG" sz="4400" dirty="0"/>
              <a:t>Въведение, основни хардуерни компоненти, периферни устройства</a:t>
            </a:r>
            <a:endParaRPr lang="bg-BG" sz="2000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6000" dirty="0"/>
              <a:t>Компютърни конфигурации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38128"/>
            <a:ext cx="1897168" cy="885072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1AE42BA-7AD1-FA8A-6A0C-535A156412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0" b="187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sz="3400" b="1" dirty="0">
                <a:solidFill>
                  <a:schemeClr val="bg1"/>
                </a:solidFill>
              </a:rPr>
              <a:t>Управляващо устройство </a:t>
            </a:r>
            <a:r>
              <a:rPr lang="en-US" sz="3400" b="1" dirty="0"/>
              <a:t>(CU </a:t>
            </a:r>
            <a:r>
              <a:rPr lang="en-GB" sz="3400" b="1" dirty="0"/>
              <a:t>–</a:t>
            </a:r>
            <a:r>
              <a:rPr lang="en-US" sz="3400" b="1" dirty="0"/>
              <a:t> Control Unit)</a:t>
            </a:r>
            <a:endParaRPr lang="bg-BG" sz="3400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Координира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управлява</a:t>
            </a:r>
            <a:r>
              <a:rPr lang="bg-BG" dirty="0"/>
              <a:t> изпълнението на </a:t>
            </a:r>
            <a:r>
              <a:rPr lang="bg-BG" b="1" dirty="0"/>
              <a:t>инструкциите</a:t>
            </a:r>
            <a:r>
              <a:rPr lang="bg-BG" dirty="0"/>
              <a:t> в </a:t>
            </a:r>
            <a:r>
              <a:rPr lang="bg-BG" b="1" dirty="0"/>
              <a:t>процесора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Контролира</a:t>
            </a:r>
            <a:r>
              <a:rPr lang="bg-BG" dirty="0"/>
              <a:t> </a:t>
            </a:r>
            <a:r>
              <a:rPr lang="bg-BG" b="1" dirty="0"/>
              <a:t>потока от данни </a:t>
            </a:r>
            <a:r>
              <a:rPr lang="bg-BG" dirty="0"/>
              <a:t>между различните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процесора</a:t>
            </a:r>
          </a:p>
          <a:p>
            <a:r>
              <a:rPr lang="bg-BG" sz="3400" b="1" dirty="0">
                <a:solidFill>
                  <a:schemeClr val="bg1"/>
                </a:solidFill>
              </a:rPr>
              <a:t>Аритметично-логическо устройство </a:t>
            </a:r>
            <a:r>
              <a:rPr lang="en-US" sz="3400" b="1" dirty="0"/>
              <a:t>(ALU </a:t>
            </a:r>
            <a:r>
              <a:rPr lang="en-GB" sz="3400" b="1" dirty="0"/>
              <a:t>–</a:t>
            </a:r>
            <a:r>
              <a:rPr lang="en-US" sz="3400" b="1" dirty="0"/>
              <a:t> Arithmetic Logical Unit)</a:t>
            </a:r>
            <a:endParaRPr lang="bg-BG" sz="3400" b="1" dirty="0"/>
          </a:p>
          <a:p>
            <a:pPr lvl="1"/>
            <a:r>
              <a:rPr lang="bg-BG" dirty="0"/>
              <a:t>Извършва основни </a:t>
            </a:r>
            <a:r>
              <a:rPr lang="bg-BG" b="1" dirty="0">
                <a:solidFill>
                  <a:schemeClr val="bg1"/>
                </a:solidFill>
              </a:rPr>
              <a:t>аритметични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логически</a:t>
            </a:r>
            <a:r>
              <a:rPr lang="bg-BG" dirty="0"/>
              <a:t> </a:t>
            </a:r>
            <a:r>
              <a:rPr lang="bg-BG" b="1" dirty="0"/>
              <a:t>операции</a:t>
            </a:r>
          </a:p>
          <a:p>
            <a:pPr lvl="1"/>
            <a:r>
              <a:rPr lang="bg-BG" dirty="0"/>
              <a:t>Отговаря за </a:t>
            </a:r>
            <a:r>
              <a:rPr lang="bg-BG" b="1" dirty="0">
                <a:solidFill>
                  <a:schemeClr val="bg1"/>
                </a:solidFill>
              </a:rPr>
              <a:t>обработката</a:t>
            </a:r>
            <a:r>
              <a:rPr lang="bg-BG" dirty="0"/>
              <a:t> на </a:t>
            </a:r>
            <a:r>
              <a:rPr lang="bg-BG" b="1" dirty="0"/>
              <a:t>числови</a:t>
            </a:r>
            <a:r>
              <a:rPr lang="bg-BG" dirty="0"/>
              <a:t> и </a:t>
            </a:r>
            <a:r>
              <a:rPr lang="bg-BG" b="1" dirty="0"/>
              <a:t>логически</a:t>
            </a:r>
            <a:r>
              <a:rPr lang="bg-BG" dirty="0"/>
              <a:t> </a:t>
            </a:r>
            <a:r>
              <a:rPr lang="bg-BG" b="1" dirty="0"/>
              <a:t>данни</a:t>
            </a:r>
          </a:p>
          <a:p>
            <a:pPr lvl="2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процесора</a:t>
            </a:r>
            <a:r>
              <a:rPr lang="en-US" dirty="0"/>
              <a:t> (1)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8792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Шина</a:t>
            </a:r>
            <a:r>
              <a:rPr lang="bg-BG" b="1" dirty="0"/>
              <a:t> </a:t>
            </a:r>
            <a:r>
              <a:rPr lang="en-US" b="1" dirty="0"/>
              <a:t>(Bus)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Комуникационният канал</a:t>
            </a:r>
            <a:r>
              <a:rPr lang="bg-BG" dirty="0"/>
              <a:t>, по който </a:t>
            </a:r>
            <a:r>
              <a:rPr lang="bg-BG" b="1" dirty="0"/>
              <a:t>данните</a:t>
            </a:r>
            <a:r>
              <a:rPr lang="bg-BG" dirty="0"/>
              <a:t> се </a:t>
            </a:r>
            <a:r>
              <a:rPr lang="bg-BG" b="1" dirty="0">
                <a:solidFill>
                  <a:schemeClr val="bg1"/>
                </a:solidFill>
              </a:rPr>
              <a:t>пренасят</a:t>
            </a:r>
            <a:r>
              <a:rPr lang="bg-BG" dirty="0"/>
              <a:t> между </a:t>
            </a:r>
            <a:r>
              <a:rPr lang="bg-BG" b="1" dirty="0"/>
              <a:t>процесора</a:t>
            </a:r>
            <a:r>
              <a:rPr lang="bg-BG" dirty="0"/>
              <a:t> и останалите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pPr lvl="1"/>
            <a:r>
              <a:rPr lang="bg-BG" dirty="0"/>
              <a:t>Влияе върху </a:t>
            </a:r>
            <a:r>
              <a:rPr lang="bg-BG" b="1" dirty="0"/>
              <a:t>скоростта</a:t>
            </a:r>
            <a:r>
              <a:rPr lang="bg-BG" dirty="0"/>
              <a:t> на </a:t>
            </a:r>
            <a:r>
              <a:rPr lang="bg-BG" b="1" dirty="0"/>
              <a:t>обмен на данни</a:t>
            </a:r>
          </a:p>
          <a:p>
            <a:pPr lvl="2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процесора </a:t>
            </a:r>
            <a:r>
              <a:rPr lang="en-US" dirty="0"/>
              <a:t>(2)</a:t>
            </a:r>
            <a:endParaRPr lang="en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212CB0-C031-7D81-84A1-ADD63F8BF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912" y="3935306"/>
            <a:ext cx="2826176" cy="27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76090" cy="5528766"/>
          </a:xfrm>
        </p:spPr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Тип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Определя </a:t>
            </a:r>
            <a:r>
              <a:rPr lang="bg-BG" b="1" dirty="0">
                <a:solidFill>
                  <a:schemeClr val="bg1"/>
                </a:solidFill>
              </a:rPr>
              <a:t>архитектурата</a:t>
            </a:r>
            <a:r>
              <a:rPr lang="bg-BG" dirty="0"/>
              <a:t> на </a:t>
            </a:r>
            <a:r>
              <a:rPr lang="bg-BG" b="1" dirty="0"/>
              <a:t>процесора</a:t>
            </a:r>
            <a:r>
              <a:rPr lang="bg-BG" dirty="0"/>
              <a:t> </a:t>
            </a:r>
            <a:r>
              <a:rPr lang="en-US" dirty="0"/>
              <a:t>(x86, x86-64, ARM)</a:t>
            </a:r>
          </a:p>
          <a:p>
            <a:pPr lvl="1"/>
            <a:r>
              <a:rPr lang="bg-BG" dirty="0"/>
              <a:t>Зависи от </a:t>
            </a:r>
            <a:r>
              <a:rPr lang="bg-BG" b="1" dirty="0"/>
              <a:t>производителя</a:t>
            </a:r>
            <a:r>
              <a:rPr lang="bg-BG" dirty="0"/>
              <a:t> </a:t>
            </a:r>
            <a:r>
              <a:rPr lang="en-US" dirty="0"/>
              <a:t>(Intel, AMD, Apple, Qualcomm)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Тактова честота </a:t>
            </a:r>
            <a:r>
              <a:rPr lang="en-US" b="1" dirty="0"/>
              <a:t>(Clock Speed)</a:t>
            </a:r>
          </a:p>
          <a:p>
            <a:pPr lvl="1"/>
            <a:r>
              <a:rPr lang="bg-BG" dirty="0"/>
              <a:t>Измерва се в </a:t>
            </a:r>
            <a:r>
              <a:rPr lang="bg-BG" b="1" dirty="0"/>
              <a:t>гигахерци</a:t>
            </a:r>
            <a:r>
              <a:rPr lang="bg-BG" dirty="0"/>
              <a:t> </a:t>
            </a:r>
            <a:r>
              <a:rPr lang="en-US" dirty="0"/>
              <a:t>(GHz) </a:t>
            </a:r>
            <a:r>
              <a:rPr lang="bg-BG" dirty="0"/>
              <a:t>и определя </a:t>
            </a:r>
            <a:r>
              <a:rPr lang="bg-BG" b="1" dirty="0">
                <a:solidFill>
                  <a:schemeClr val="bg1"/>
                </a:solidFill>
              </a:rPr>
              <a:t>колко операции </a:t>
            </a:r>
            <a:r>
              <a:rPr lang="bg-BG" dirty="0"/>
              <a:t>може да изпълнява </a:t>
            </a:r>
            <a:r>
              <a:rPr lang="bg-BG" b="1" dirty="0"/>
              <a:t>процесорът</a:t>
            </a:r>
            <a:r>
              <a:rPr lang="bg-BG" dirty="0"/>
              <a:t> в </a:t>
            </a:r>
            <a:r>
              <a:rPr lang="bg-BG" b="1" dirty="0">
                <a:solidFill>
                  <a:schemeClr val="bg1"/>
                </a:solidFill>
              </a:rPr>
              <a:t>секунда</a:t>
            </a:r>
          </a:p>
          <a:p>
            <a:pPr lvl="1"/>
            <a:r>
              <a:rPr lang="bg-BG" b="1" dirty="0"/>
              <a:t>По-високата </a:t>
            </a:r>
            <a:r>
              <a:rPr lang="bg-BG" b="1" dirty="0">
                <a:solidFill>
                  <a:schemeClr val="bg1"/>
                </a:solidFill>
              </a:rPr>
              <a:t>честота</a:t>
            </a:r>
            <a:r>
              <a:rPr lang="bg-BG" b="1" dirty="0"/>
              <a:t> </a:t>
            </a:r>
            <a:r>
              <a:rPr lang="bg-BG" dirty="0"/>
              <a:t>означава </a:t>
            </a:r>
            <a:r>
              <a:rPr lang="bg-BG" b="1" dirty="0"/>
              <a:t>по-бърза </a:t>
            </a:r>
            <a:r>
              <a:rPr lang="bg-BG" b="1" dirty="0">
                <a:solidFill>
                  <a:schemeClr val="bg1"/>
                </a:solidFill>
              </a:rPr>
              <a:t>обработка на данни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64F04-CB34-6741-F887-B4136E90F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61" y="1289532"/>
            <a:ext cx="3975000" cy="26458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FB0F2F-383F-2B78-D971-DEEB7A15F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61" y="4009641"/>
            <a:ext cx="3975000" cy="26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Кеш памет </a:t>
            </a:r>
            <a:r>
              <a:rPr lang="en-US" b="1" dirty="0"/>
              <a:t>(Cache Memory)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Вградена високоскоростна памет </a:t>
            </a:r>
            <a:r>
              <a:rPr lang="bg-BG" dirty="0"/>
              <a:t>в </a:t>
            </a:r>
            <a:r>
              <a:rPr lang="bg-BG" b="1" dirty="0"/>
              <a:t>процесора</a:t>
            </a:r>
            <a:r>
              <a:rPr lang="bg-BG" dirty="0"/>
              <a:t> за </a:t>
            </a:r>
            <a:r>
              <a:rPr lang="bg-BG" b="1" dirty="0"/>
              <a:t>бърз достъп</a:t>
            </a:r>
            <a:r>
              <a:rPr lang="bg-BG" dirty="0"/>
              <a:t> до често използвани </a:t>
            </a:r>
            <a:r>
              <a:rPr lang="bg-BG" b="1" dirty="0"/>
              <a:t>данни</a:t>
            </a:r>
          </a:p>
          <a:p>
            <a:pPr lvl="1"/>
            <a:r>
              <a:rPr lang="bg-BG" dirty="0"/>
              <a:t>Разделя се на </a:t>
            </a:r>
            <a:r>
              <a:rPr lang="bg-BG" b="1" dirty="0"/>
              <a:t>нива</a:t>
            </a:r>
            <a:r>
              <a:rPr lang="bg-BG" dirty="0"/>
              <a:t>: </a:t>
            </a:r>
            <a:r>
              <a:rPr lang="en-GB" b="1" dirty="0"/>
              <a:t>L1</a:t>
            </a:r>
            <a:r>
              <a:rPr lang="en-GB" dirty="0"/>
              <a:t> (</a:t>
            </a:r>
            <a:r>
              <a:rPr lang="bg-BG" dirty="0"/>
              <a:t>най-бърза, но малка), </a:t>
            </a:r>
            <a:r>
              <a:rPr lang="en-GB" b="1" dirty="0"/>
              <a:t>L2</a:t>
            </a:r>
            <a:r>
              <a:rPr lang="en-GB" dirty="0"/>
              <a:t> (</a:t>
            </a:r>
            <a:r>
              <a:rPr lang="bg-BG" dirty="0"/>
              <a:t>по-голяма), </a:t>
            </a:r>
            <a:r>
              <a:rPr lang="en-GB" b="1" dirty="0"/>
              <a:t>L3</a:t>
            </a:r>
            <a:r>
              <a:rPr lang="en-GB" dirty="0"/>
              <a:t> (</a:t>
            </a:r>
            <a:r>
              <a:rPr lang="bg-BG" dirty="0"/>
              <a:t>най-бавна, но най-голяма)</a:t>
            </a:r>
          </a:p>
          <a:p>
            <a:r>
              <a:rPr lang="bg-BG" b="1" dirty="0">
                <a:solidFill>
                  <a:schemeClr val="bg1"/>
                </a:solidFill>
              </a:rPr>
              <a:t>Разрядност</a:t>
            </a:r>
            <a:r>
              <a:rPr lang="en-US" b="1" dirty="0"/>
              <a:t> (Bit-width)</a:t>
            </a:r>
          </a:p>
          <a:p>
            <a:pPr lvl="1"/>
            <a:r>
              <a:rPr lang="bg-BG" dirty="0"/>
              <a:t>Определя колко </a:t>
            </a:r>
            <a:r>
              <a:rPr lang="bg-BG" b="1" dirty="0">
                <a:solidFill>
                  <a:schemeClr val="bg1"/>
                </a:solidFill>
              </a:rPr>
              <a:t>битова</a:t>
            </a:r>
            <a:r>
              <a:rPr lang="bg-BG" dirty="0"/>
              <a:t> е </a:t>
            </a:r>
            <a:r>
              <a:rPr lang="bg-BG" b="1" dirty="0"/>
              <a:t>обработката на данните</a:t>
            </a:r>
            <a:r>
              <a:rPr lang="bg-BG" dirty="0"/>
              <a:t> (32-</a:t>
            </a:r>
            <a:r>
              <a:rPr lang="en-GB" dirty="0"/>
              <a:t>bit </a:t>
            </a:r>
            <a:r>
              <a:rPr lang="bg-BG" dirty="0"/>
              <a:t>или 64-</a:t>
            </a:r>
            <a:r>
              <a:rPr lang="en-GB" dirty="0"/>
              <a:t>bit)</a:t>
            </a:r>
          </a:p>
          <a:p>
            <a:pPr lvl="1"/>
            <a:r>
              <a:rPr lang="bg-BG" dirty="0"/>
              <a:t>Повечето съвременни процесори са </a:t>
            </a:r>
            <a:r>
              <a:rPr lang="bg-BG" b="1" dirty="0"/>
              <a:t>64-битови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</a:t>
            </a:r>
            <a:r>
              <a:rPr lang="en-US" dirty="0"/>
              <a:t> (2)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50680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Брой ядра </a:t>
            </a:r>
            <a:r>
              <a:rPr lang="en-US" b="1" dirty="0"/>
              <a:t>(Cores)</a:t>
            </a:r>
          </a:p>
          <a:p>
            <a:pPr lvl="1"/>
            <a:r>
              <a:rPr lang="bg-BG" b="1" dirty="0"/>
              <a:t>Съвременните процесори </a:t>
            </a:r>
            <a:r>
              <a:rPr lang="bg-BG" dirty="0"/>
              <a:t>имат </a:t>
            </a:r>
            <a:r>
              <a:rPr lang="bg-BG" b="1" dirty="0">
                <a:solidFill>
                  <a:schemeClr val="bg1"/>
                </a:solidFill>
              </a:rPr>
              <a:t>множество ядра</a:t>
            </a:r>
            <a:r>
              <a:rPr lang="bg-BG" dirty="0"/>
              <a:t>, което подобрява </a:t>
            </a:r>
            <a:r>
              <a:rPr lang="bg-BG" b="1" dirty="0"/>
              <a:t>многозадачността</a:t>
            </a:r>
            <a:r>
              <a:rPr lang="bg-BG" dirty="0"/>
              <a:t> и </a:t>
            </a:r>
            <a:r>
              <a:rPr lang="bg-BG" b="1" dirty="0"/>
              <a:t>производителността</a:t>
            </a:r>
          </a:p>
          <a:p>
            <a:pPr lvl="1"/>
            <a:r>
              <a:rPr lang="bg-BG" b="1" dirty="0"/>
              <a:t>Едноядрен процесор </a:t>
            </a:r>
            <a:r>
              <a:rPr lang="bg-BG" dirty="0"/>
              <a:t>обработва само </a:t>
            </a:r>
            <a:r>
              <a:rPr lang="bg-BG" b="1" dirty="0">
                <a:solidFill>
                  <a:schemeClr val="bg1"/>
                </a:solidFill>
              </a:rPr>
              <a:t>една задача </a:t>
            </a:r>
            <a:r>
              <a:rPr lang="bg-BG" b="1" dirty="0"/>
              <a:t>наведнъж</a:t>
            </a:r>
          </a:p>
          <a:p>
            <a:pPr lvl="1"/>
            <a:r>
              <a:rPr lang="bg-BG" b="1" dirty="0"/>
              <a:t>Многоядрен процесор</a:t>
            </a:r>
            <a:r>
              <a:rPr lang="bg-BG" dirty="0"/>
              <a:t> (</a:t>
            </a:r>
            <a:r>
              <a:rPr lang="en-GB" b="1" dirty="0"/>
              <a:t>Multi-core</a:t>
            </a:r>
            <a:r>
              <a:rPr lang="en-GB" dirty="0"/>
              <a:t>) </a:t>
            </a:r>
            <a:r>
              <a:rPr lang="bg-BG" dirty="0"/>
              <a:t>може да обработва </a:t>
            </a:r>
            <a:r>
              <a:rPr lang="bg-BG" b="1" dirty="0">
                <a:solidFill>
                  <a:schemeClr val="bg1"/>
                </a:solidFill>
              </a:rPr>
              <a:t>няколко задачи </a:t>
            </a:r>
            <a:r>
              <a:rPr lang="bg-BG" b="1" dirty="0"/>
              <a:t>едновременно</a:t>
            </a:r>
          </a:p>
          <a:p>
            <a:pPr lvl="1"/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2" y="133109"/>
            <a:ext cx="10270594" cy="882654"/>
          </a:xfrm>
        </p:spPr>
        <p:txBody>
          <a:bodyPr/>
          <a:lstStyle/>
          <a:p>
            <a:r>
              <a:rPr lang="bg-BG" dirty="0"/>
              <a:t>Характеристики на процесора</a:t>
            </a:r>
            <a:r>
              <a:rPr lang="en-US" dirty="0"/>
              <a:t> (3)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36823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065598" cy="5528766"/>
          </a:xfrm>
        </p:spPr>
        <p:txBody>
          <a:bodyPr>
            <a:normAutofit fontScale="92500" lnSpcReduction="10000"/>
          </a:bodyPr>
          <a:lstStyle/>
          <a:p>
            <a:r>
              <a:rPr lang="en-US" sz="3400" b="1" dirty="0">
                <a:solidFill>
                  <a:schemeClr val="bg1"/>
                </a:solidFill>
              </a:rPr>
              <a:t>HDD</a:t>
            </a:r>
            <a:r>
              <a:rPr lang="en-US" sz="3400" b="1" dirty="0"/>
              <a:t> (Hard Disk Drive) </a:t>
            </a:r>
            <a:r>
              <a:rPr lang="en-GB" sz="3400" b="1" dirty="0"/>
              <a:t>–</a:t>
            </a:r>
            <a:r>
              <a:rPr lang="en-US" sz="3400" b="1" dirty="0"/>
              <a:t> </a:t>
            </a:r>
            <a:r>
              <a:rPr lang="bg-BG" sz="3400" b="1" dirty="0"/>
              <a:t>механичен диск</a:t>
            </a:r>
          </a:p>
          <a:p>
            <a:pPr lvl="1"/>
            <a:r>
              <a:rPr lang="bg-BG" dirty="0"/>
              <a:t>Използва </a:t>
            </a:r>
            <a:r>
              <a:rPr lang="bg-BG" b="1" dirty="0"/>
              <a:t>въртящи се </a:t>
            </a:r>
            <a:r>
              <a:rPr lang="bg-BG" b="1" dirty="0">
                <a:solidFill>
                  <a:schemeClr val="bg1"/>
                </a:solidFill>
              </a:rPr>
              <a:t>магнитни плочи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четяща глава</a:t>
            </a:r>
          </a:p>
          <a:p>
            <a:pPr lvl="1"/>
            <a:r>
              <a:rPr lang="bg-BG" dirty="0"/>
              <a:t>Подходящ за </a:t>
            </a:r>
            <a:r>
              <a:rPr lang="bg-BG" b="1" dirty="0"/>
              <a:t>масово съхранение </a:t>
            </a:r>
            <a:r>
              <a:rPr lang="bg-BG" dirty="0"/>
              <a:t>на </a:t>
            </a:r>
            <a:r>
              <a:rPr lang="bg-BG" b="1" dirty="0">
                <a:solidFill>
                  <a:schemeClr val="bg1"/>
                </a:solidFill>
              </a:rPr>
              <a:t>големи файлове </a:t>
            </a:r>
            <a:r>
              <a:rPr lang="en-US" dirty="0"/>
              <a:t>(</a:t>
            </a:r>
            <a:r>
              <a:rPr lang="bg-BG" dirty="0"/>
              <a:t>филми, архиви, игри</a:t>
            </a:r>
            <a:r>
              <a:rPr lang="en-US" dirty="0"/>
              <a:t>)</a:t>
            </a:r>
            <a:endParaRPr lang="en-BG" dirty="0"/>
          </a:p>
          <a:p>
            <a:r>
              <a:rPr lang="en-BG" sz="3400" b="1" dirty="0">
                <a:solidFill>
                  <a:schemeClr val="bg1"/>
                </a:solidFill>
              </a:rPr>
              <a:t>SSD</a:t>
            </a:r>
            <a:r>
              <a:rPr lang="en-BG" sz="3400" b="1" dirty="0"/>
              <a:t> </a:t>
            </a:r>
            <a:r>
              <a:rPr lang="bg-BG" sz="3400" b="1" dirty="0"/>
              <a:t>(</a:t>
            </a:r>
            <a:r>
              <a:rPr lang="en-US" sz="3400" b="1" dirty="0"/>
              <a:t>Solid Disk Drive) </a:t>
            </a:r>
            <a:r>
              <a:rPr lang="en-GB" sz="3400" b="1" dirty="0"/>
              <a:t>–</a:t>
            </a:r>
            <a:r>
              <a:rPr lang="en-US" sz="3400" b="1" dirty="0"/>
              <a:t> </a:t>
            </a:r>
            <a:r>
              <a:rPr lang="bg-BG" sz="3400" b="1" dirty="0"/>
              <a:t>полупроводников диск</a:t>
            </a:r>
            <a:r>
              <a:rPr lang="bg-BG" dirty="0"/>
              <a:t>	</a:t>
            </a:r>
          </a:p>
          <a:p>
            <a:pPr lvl="1"/>
            <a:r>
              <a:rPr lang="bg-BG" dirty="0"/>
              <a:t>Използва </a:t>
            </a:r>
            <a:r>
              <a:rPr lang="bg-BG" b="1" dirty="0"/>
              <a:t>взаимно свързани </a:t>
            </a:r>
            <a:r>
              <a:rPr lang="bg-BG" b="1" dirty="0">
                <a:solidFill>
                  <a:schemeClr val="bg1"/>
                </a:solidFill>
              </a:rPr>
              <a:t>чипове</a:t>
            </a:r>
            <a:r>
              <a:rPr lang="bg-BG" b="1" dirty="0"/>
              <a:t> </a:t>
            </a:r>
            <a:r>
              <a:rPr lang="bg-BG" dirty="0"/>
              <a:t>с </a:t>
            </a:r>
            <a:r>
              <a:rPr lang="bg-BG" b="1" dirty="0">
                <a:solidFill>
                  <a:schemeClr val="bg1"/>
                </a:solidFill>
              </a:rPr>
              <a:t>флаш памет </a:t>
            </a:r>
            <a:r>
              <a:rPr lang="bg-BG" b="1" dirty="0"/>
              <a:t>без движещи се части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По-бърз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по-тих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по-издръжлив</a:t>
            </a:r>
            <a:r>
              <a:rPr lang="bg-BG" dirty="0"/>
              <a:t> от </a:t>
            </a:r>
            <a:r>
              <a:rPr lang="en-US" b="1" dirty="0"/>
              <a:t>HDD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</a:t>
            </a:r>
            <a:r>
              <a:rPr lang="en-US" dirty="0"/>
              <a:t> (1)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38E874-8502-5D2D-BAF0-1215A1833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1" t="6250" r="3631" b="19889"/>
          <a:stretch/>
        </p:blipFill>
        <p:spPr>
          <a:xfrm>
            <a:off x="8172829" y="4231267"/>
            <a:ext cx="3580201" cy="22757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4AC44-FF00-4666-5B41-650104C27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3358" r="-2"/>
          <a:stretch/>
        </p:blipFill>
        <p:spPr>
          <a:xfrm>
            <a:off x="8172828" y="1428287"/>
            <a:ext cx="3580202" cy="23580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809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b="1" dirty="0">
                <a:solidFill>
                  <a:schemeClr val="bg1"/>
                </a:solidFill>
              </a:rPr>
              <a:t>ROM</a:t>
            </a:r>
            <a:r>
              <a:rPr lang="en-US" sz="3400" b="1" dirty="0"/>
              <a:t> (Read-Only Memory)</a:t>
            </a:r>
            <a:r>
              <a:rPr lang="en-GB" sz="3400" b="1" dirty="0"/>
              <a:t> – </a:t>
            </a:r>
            <a:r>
              <a:rPr lang="bg-BG" sz="3400" b="1" dirty="0"/>
              <a:t>постоянна памет</a:t>
            </a:r>
            <a:endParaRPr lang="en-US" sz="3400" b="1" dirty="0"/>
          </a:p>
          <a:p>
            <a:pPr lvl="1"/>
            <a:r>
              <a:rPr lang="bg-BG" dirty="0"/>
              <a:t>Съдържа </a:t>
            </a:r>
            <a:r>
              <a:rPr lang="bg-BG" b="1" dirty="0">
                <a:solidFill>
                  <a:schemeClr val="bg1"/>
                </a:solidFill>
              </a:rPr>
              <a:t>основни програми </a:t>
            </a:r>
            <a:r>
              <a:rPr lang="bg-BG" dirty="0"/>
              <a:t>за </a:t>
            </a:r>
            <a:r>
              <a:rPr lang="bg-BG" b="1" dirty="0"/>
              <a:t>стартиране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Не може </a:t>
            </a:r>
            <a:r>
              <a:rPr lang="bg-BG" dirty="0"/>
              <a:t>да бъде </a:t>
            </a:r>
            <a:r>
              <a:rPr lang="bg-BG" b="1" dirty="0"/>
              <a:t>променяна</a:t>
            </a:r>
          </a:p>
          <a:p>
            <a:pPr lvl="1"/>
            <a:r>
              <a:rPr lang="bg-BG" b="1" dirty="0"/>
              <a:t>Данните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не се изтриват </a:t>
            </a:r>
            <a:r>
              <a:rPr lang="bg-BG" dirty="0"/>
              <a:t>при </a:t>
            </a:r>
            <a:r>
              <a:rPr lang="bg-BG" b="1" dirty="0"/>
              <a:t>изключване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</a:t>
            </a:r>
            <a:r>
              <a:rPr lang="en-US" dirty="0"/>
              <a:t> 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26704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b="1" dirty="0">
                <a:solidFill>
                  <a:schemeClr val="bg1"/>
                </a:solidFill>
              </a:rPr>
              <a:t>RAM </a:t>
            </a:r>
            <a:r>
              <a:rPr lang="en-US" sz="3400" b="1" dirty="0"/>
              <a:t>(Random Access Memory)</a:t>
            </a:r>
            <a:r>
              <a:rPr lang="en-GB" sz="3400" b="1" dirty="0"/>
              <a:t> – </a:t>
            </a:r>
            <a:r>
              <a:rPr lang="bg-BG" sz="3400" b="1" dirty="0"/>
              <a:t>оперативна памет</a:t>
            </a:r>
            <a:endParaRPr lang="en-US" sz="3400" b="1" dirty="0"/>
          </a:p>
          <a:p>
            <a:pPr lvl="1"/>
            <a:r>
              <a:rPr lang="bg-BG" b="1" dirty="0">
                <a:solidFill>
                  <a:schemeClr val="bg1"/>
                </a:solidFill>
              </a:rPr>
              <a:t>Временно</a:t>
            </a:r>
            <a:r>
              <a:rPr lang="bg-BG" b="1" dirty="0"/>
              <a:t> съхранява </a:t>
            </a:r>
            <a:r>
              <a:rPr lang="bg-BG" b="1" dirty="0">
                <a:solidFill>
                  <a:schemeClr val="bg1"/>
                </a:solidFill>
              </a:rPr>
              <a:t>данни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програми</a:t>
            </a:r>
            <a:r>
              <a:rPr lang="bg-BG" dirty="0"/>
              <a:t>, с които </a:t>
            </a:r>
            <a:r>
              <a:rPr lang="bg-BG" b="1" dirty="0"/>
              <a:t>компютърът</a:t>
            </a:r>
            <a:r>
              <a:rPr lang="bg-BG" dirty="0"/>
              <a:t> </a:t>
            </a:r>
            <a:r>
              <a:rPr lang="bg-BG" b="1" dirty="0"/>
              <a:t>работи в момента</a:t>
            </a:r>
          </a:p>
          <a:p>
            <a:pPr lvl="1"/>
            <a:r>
              <a:rPr lang="bg-BG" dirty="0"/>
              <a:t>При </a:t>
            </a:r>
            <a:r>
              <a:rPr lang="bg-BG" b="1" dirty="0"/>
              <a:t>изключване</a:t>
            </a:r>
            <a:r>
              <a:rPr lang="bg-BG" dirty="0"/>
              <a:t> на </a:t>
            </a:r>
            <a:r>
              <a:rPr lang="bg-BG" b="1" dirty="0"/>
              <a:t>компютъра</a:t>
            </a:r>
            <a:r>
              <a:rPr lang="bg-BG" dirty="0"/>
              <a:t> всички </a:t>
            </a:r>
            <a:r>
              <a:rPr lang="bg-BG" b="1" dirty="0"/>
              <a:t>данни</a:t>
            </a:r>
            <a:r>
              <a:rPr lang="bg-BG" dirty="0"/>
              <a:t> в нея </a:t>
            </a:r>
            <a:r>
              <a:rPr lang="bg-BG" b="1" dirty="0">
                <a:solidFill>
                  <a:schemeClr val="bg1"/>
                </a:solidFill>
              </a:rPr>
              <a:t>се изтриват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A1C64-2137-B006-1488-EF960F72C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34190" r="6785" b="30640"/>
          <a:stretch/>
        </p:blipFill>
        <p:spPr>
          <a:xfrm>
            <a:off x="1303500" y="4170451"/>
            <a:ext cx="9585000" cy="253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bg-BG" b="1" dirty="0"/>
              <a:t>Характеристики</a:t>
            </a:r>
            <a:r>
              <a:rPr lang="bg-BG" dirty="0"/>
              <a:t> на </a:t>
            </a:r>
            <a:r>
              <a:rPr lang="en-US" b="1" dirty="0">
                <a:solidFill>
                  <a:schemeClr val="bg1"/>
                </a:solidFill>
              </a:rPr>
              <a:t>RAM </a:t>
            </a:r>
            <a:r>
              <a:rPr lang="bg-BG" b="1" dirty="0">
                <a:solidFill>
                  <a:schemeClr val="bg1"/>
                </a:solidFill>
              </a:rPr>
              <a:t>паметта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Тип</a:t>
            </a:r>
            <a:r>
              <a:rPr lang="bg-BG" sz="3200" dirty="0"/>
              <a:t> </a:t>
            </a:r>
            <a:r>
              <a:rPr lang="en-GB" sz="3200" dirty="0"/>
              <a:t>–</a:t>
            </a:r>
            <a:r>
              <a:rPr lang="bg-BG" sz="3200" dirty="0"/>
              <a:t> определя </a:t>
            </a:r>
            <a:r>
              <a:rPr lang="bg-BG" sz="3200" b="1" dirty="0">
                <a:solidFill>
                  <a:schemeClr val="bg1"/>
                </a:solidFill>
              </a:rPr>
              <a:t>стандарта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съвместимостта</a:t>
            </a:r>
            <a:r>
              <a:rPr lang="bg-BG" sz="3200" dirty="0"/>
              <a:t> с </a:t>
            </a:r>
            <a:r>
              <a:rPr lang="bg-BG" sz="3200" b="1" dirty="0"/>
              <a:t>дънната платка </a:t>
            </a:r>
            <a:r>
              <a:rPr lang="bg-BG" sz="3200" dirty="0"/>
              <a:t>и </a:t>
            </a:r>
            <a:r>
              <a:rPr lang="bg-BG" sz="3200" b="1" dirty="0"/>
              <a:t>процесора</a:t>
            </a:r>
            <a:r>
              <a:rPr lang="bg-BG" sz="3200" dirty="0"/>
              <a:t> </a:t>
            </a:r>
            <a:r>
              <a:rPr lang="en-US" sz="3200" dirty="0"/>
              <a:t>(DDR3, DDR4, DDR5)</a:t>
            </a:r>
            <a:endParaRPr lang="bg-BG" sz="3200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Капацитет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GB" sz="3200" dirty="0"/>
              <a:t>– </a:t>
            </a:r>
            <a:r>
              <a:rPr lang="bg-BG" sz="3200" b="1" dirty="0"/>
              <a:t>количеството </a:t>
            </a:r>
            <a:r>
              <a:rPr lang="bg-BG" sz="3200" b="1" dirty="0">
                <a:solidFill>
                  <a:schemeClr val="bg1"/>
                </a:solidFill>
              </a:rPr>
              <a:t>памет</a:t>
            </a:r>
            <a:r>
              <a:rPr lang="bg-BG" sz="3200" dirty="0"/>
              <a:t>, измервано в </a:t>
            </a:r>
            <a:r>
              <a:rPr lang="bg-BG" sz="3200" b="1" dirty="0"/>
              <a:t>гигабайти</a:t>
            </a:r>
          </a:p>
          <a:p>
            <a:pPr lvl="2"/>
            <a:r>
              <a:rPr lang="bg-BG" sz="3000" b="1" dirty="0"/>
              <a:t>8</a:t>
            </a:r>
            <a:r>
              <a:rPr lang="en-US" sz="3000" b="1" dirty="0"/>
              <a:t>GB</a:t>
            </a:r>
            <a:r>
              <a:rPr lang="en-US" sz="3000" dirty="0"/>
              <a:t> </a:t>
            </a:r>
            <a:r>
              <a:rPr lang="en-GB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минимум за </a:t>
            </a:r>
            <a:r>
              <a:rPr lang="bg-BG" sz="3000" b="1" dirty="0">
                <a:solidFill>
                  <a:schemeClr val="bg1"/>
                </a:solidFill>
              </a:rPr>
              <a:t>модерен</a:t>
            </a:r>
            <a:r>
              <a:rPr lang="bg-BG" sz="3000" dirty="0"/>
              <a:t> </a:t>
            </a:r>
            <a:r>
              <a:rPr lang="bg-BG" sz="3000" b="1" dirty="0"/>
              <a:t>компютър</a:t>
            </a:r>
          </a:p>
          <a:p>
            <a:pPr lvl="2"/>
            <a:r>
              <a:rPr lang="bg-BG" sz="3000" b="1" dirty="0"/>
              <a:t>16</a:t>
            </a:r>
            <a:r>
              <a:rPr lang="en-US" sz="3000" b="1" dirty="0"/>
              <a:t>GB-32GB </a:t>
            </a:r>
            <a:r>
              <a:rPr lang="en-GB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за </a:t>
            </a:r>
            <a:r>
              <a:rPr lang="bg-BG" sz="3000" b="1" dirty="0">
                <a:solidFill>
                  <a:schemeClr val="bg1"/>
                </a:solidFill>
              </a:rPr>
              <a:t>гейминг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продуктивност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Работна честота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b="1" dirty="0"/>
              <a:t>(</a:t>
            </a:r>
            <a:r>
              <a:rPr lang="en-US" sz="3200" b="1" dirty="0"/>
              <a:t>Clock Speed)</a:t>
            </a:r>
            <a:r>
              <a:rPr lang="en-US" sz="3200" dirty="0"/>
              <a:t> </a:t>
            </a:r>
            <a:r>
              <a:rPr lang="en-GB" sz="3200" dirty="0"/>
              <a:t>–</a:t>
            </a:r>
            <a:r>
              <a:rPr lang="en-US" sz="3200" dirty="0"/>
              <a:t> </a:t>
            </a:r>
            <a:r>
              <a:rPr lang="bg-BG" sz="3200" dirty="0"/>
              <a:t>измерва се в </a:t>
            </a:r>
            <a:r>
              <a:rPr lang="bg-BG" sz="3200" b="1" dirty="0"/>
              <a:t>мегахерци</a:t>
            </a:r>
            <a:r>
              <a:rPr lang="bg-BG" sz="3200" dirty="0"/>
              <a:t> </a:t>
            </a:r>
            <a:r>
              <a:rPr lang="en-US" sz="3200" dirty="0"/>
              <a:t>(MHz) </a:t>
            </a:r>
            <a:r>
              <a:rPr lang="bg-BG" sz="3200" dirty="0"/>
              <a:t>и определя </a:t>
            </a:r>
            <a:r>
              <a:rPr lang="bg-BG" sz="3200" b="1" dirty="0">
                <a:solidFill>
                  <a:schemeClr val="bg1"/>
                </a:solidFill>
              </a:rPr>
              <a:t>скоростта</a:t>
            </a:r>
            <a:r>
              <a:rPr lang="bg-BG" sz="3200" dirty="0"/>
              <a:t> на </a:t>
            </a:r>
            <a:r>
              <a:rPr lang="bg-BG" sz="3200" b="1" dirty="0"/>
              <a:t>трансфер на данни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Латентност</a:t>
            </a:r>
            <a:r>
              <a:rPr lang="bg-BG" sz="3200" b="1" dirty="0"/>
              <a:t> </a:t>
            </a:r>
            <a:r>
              <a:rPr lang="en-US" sz="3200" b="1" dirty="0"/>
              <a:t>(CAS Latency - CL)</a:t>
            </a:r>
            <a:r>
              <a:rPr lang="en-US" sz="3200" dirty="0"/>
              <a:t> </a:t>
            </a:r>
            <a:r>
              <a:rPr lang="en-GB" sz="3200" dirty="0"/>
              <a:t>–</a:t>
            </a:r>
            <a:r>
              <a:rPr lang="en-US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времето за реакция </a:t>
            </a:r>
            <a:r>
              <a:rPr lang="bg-BG" sz="3200" dirty="0"/>
              <a:t>на </a:t>
            </a:r>
            <a:r>
              <a:rPr lang="bg-BG" sz="3200" b="1" dirty="0"/>
              <a:t>паметта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2537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15B79-D01C-1E20-2F3D-3AA29ABE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771F-673D-69F1-264C-316A9CBE8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80598" cy="5528766"/>
          </a:xfrm>
        </p:spPr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Външна памет</a:t>
            </a:r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Флаш памет </a:t>
            </a:r>
            <a:r>
              <a:rPr lang="bg-BG" sz="3200" b="1" dirty="0"/>
              <a:t>(</a:t>
            </a:r>
            <a:r>
              <a:rPr lang="en-US" sz="3200" b="1" dirty="0"/>
              <a:t>Flash Memory) </a:t>
            </a:r>
            <a:r>
              <a:rPr lang="en-GB" sz="3200" b="1" dirty="0"/>
              <a:t>–</a:t>
            </a:r>
            <a:r>
              <a:rPr lang="en-US" sz="3200" b="1" dirty="0"/>
              <a:t> </a:t>
            </a:r>
            <a:r>
              <a:rPr lang="bg-BG" sz="3200" b="1" dirty="0"/>
              <a:t>електронна памет</a:t>
            </a:r>
          </a:p>
          <a:p>
            <a:pPr lvl="2"/>
            <a:r>
              <a:rPr lang="en-US" b="1" dirty="0"/>
              <a:t>USB</a:t>
            </a:r>
            <a:r>
              <a:rPr lang="bg-BG" b="1" dirty="0"/>
              <a:t> флаш памет</a:t>
            </a:r>
            <a:endParaRPr lang="en-US" b="1" dirty="0"/>
          </a:p>
          <a:p>
            <a:pPr lvl="2"/>
            <a:r>
              <a:rPr lang="en-US" b="1" dirty="0"/>
              <a:t>SD </a:t>
            </a:r>
            <a:r>
              <a:rPr lang="bg-BG" b="1" dirty="0"/>
              <a:t>карта</a:t>
            </a:r>
          </a:p>
          <a:p>
            <a:pPr lvl="2"/>
            <a:r>
              <a:rPr lang="en-US" b="1" dirty="0"/>
              <a:t>SSD </a:t>
            </a:r>
            <a:r>
              <a:rPr lang="bg-BG" b="1" dirty="0"/>
              <a:t>дискове</a:t>
            </a:r>
            <a:endParaRPr lang="en-US" b="1" dirty="0"/>
          </a:p>
          <a:p>
            <a:pPr lvl="1"/>
            <a:r>
              <a:rPr lang="bg-BG" sz="3200" b="1" dirty="0">
                <a:solidFill>
                  <a:schemeClr val="bg1"/>
                </a:solidFill>
              </a:rPr>
              <a:t>Дискове</a:t>
            </a:r>
            <a:r>
              <a:rPr lang="bg-BG" sz="3200" b="1" dirty="0"/>
              <a:t> </a:t>
            </a:r>
            <a:r>
              <a:rPr lang="en-US" sz="3200" b="1" dirty="0"/>
              <a:t>(CD/DVD) </a:t>
            </a:r>
            <a:r>
              <a:rPr lang="en-GB" sz="3200" b="1" dirty="0"/>
              <a:t>–</a:t>
            </a:r>
            <a:r>
              <a:rPr lang="bg-BG" sz="3200" b="1" dirty="0"/>
              <a:t> оптични носители на информация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ACEA-11F2-6863-F235-FA9C2EEC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</a:t>
            </a:r>
            <a:r>
              <a:rPr lang="en-US" dirty="0"/>
              <a:t>(</a:t>
            </a:r>
            <a:r>
              <a:rPr lang="bg-BG" dirty="0"/>
              <a:t>4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71DE6D-83CA-3D24-7FD2-C73CECEB40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32113" r="8047" b="26783"/>
          <a:stretch/>
        </p:blipFill>
        <p:spPr>
          <a:xfrm>
            <a:off x="6096000" y="2259000"/>
            <a:ext cx="5580000" cy="1935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416B10-5406-60B0-DC34-AAD9DAF81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89" y="4374001"/>
            <a:ext cx="2360492" cy="22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1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0000" lnSpcReduction="20000"/>
          </a:bodyPr>
          <a:lstStyle/>
          <a:p>
            <a:pPr>
              <a:buClr>
                <a:schemeClr val="tx1"/>
              </a:buClr>
            </a:pPr>
            <a:r>
              <a:rPr lang="bg-BG" sz="4000" dirty="0"/>
              <a:t>Компютърни конфигурации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Основни хардуерни компоненти</a:t>
            </a:r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Дънна платка </a:t>
            </a:r>
            <a:r>
              <a:rPr lang="en-US" sz="3700" b="1" dirty="0"/>
              <a:t>(Motherboard)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Процесор</a:t>
            </a:r>
            <a:r>
              <a:rPr lang="en-US" sz="3700" b="1" dirty="0"/>
              <a:t> (CPU)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Памет</a:t>
            </a:r>
            <a:r>
              <a:rPr lang="en-US" sz="3700" b="1" dirty="0"/>
              <a:t> (HDD, SSD, RAM, ROM</a:t>
            </a:r>
            <a:r>
              <a:rPr lang="bg-BG" sz="3700" b="1" dirty="0"/>
              <a:t>, външна памет</a:t>
            </a:r>
            <a:r>
              <a:rPr lang="en-US" sz="3700" b="1" dirty="0"/>
              <a:t>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Видеокарта</a:t>
            </a:r>
            <a:r>
              <a:rPr lang="en-US" sz="3700" b="1" dirty="0"/>
              <a:t> (GPU)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Мрежова карта</a:t>
            </a:r>
            <a:r>
              <a:rPr lang="en-US" sz="3700" b="1" dirty="0">
                <a:solidFill>
                  <a:schemeClr val="bg1"/>
                </a:solidFill>
              </a:rPr>
              <a:t> </a:t>
            </a:r>
            <a:r>
              <a:rPr lang="en-US" sz="3700" b="1" dirty="0"/>
              <a:t>(NIC)</a:t>
            </a:r>
            <a:endParaRPr lang="bg-BG" sz="3700" b="1" dirty="0"/>
          </a:p>
          <a:p>
            <a:pPr lvl="1">
              <a:buClr>
                <a:schemeClr val="tx1"/>
              </a:buClr>
            </a:pPr>
            <a:r>
              <a:rPr lang="bg-BG" sz="3700" b="1" dirty="0">
                <a:solidFill>
                  <a:schemeClr val="bg1"/>
                </a:solidFill>
              </a:rPr>
              <a:t>Звукова карта</a:t>
            </a:r>
            <a:r>
              <a:rPr lang="en-US" sz="3700" b="1" dirty="0">
                <a:solidFill>
                  <a:schemeClr val="bg1"/>
                </a:solidFill>
              </a:rPr>
              <a:t> </a:t>
            </a:r>
            <a:r>
              <a:rPr lang="en-US" sz="3700" b="1" dirty="0"/>
              <a:t>(Sound Card)</a:t>
            </a:r>
            <a:endParaRPr lang="bg-BG" sz="3700" b="1" dirty="0"/>
          </a:p>
          <a:p>
            <a:pPr>
              <a:buClr>
                <a:schemeClr val="tx1"/>
              </a:buClr>
            </a:pPr>
            <a:r>
              <a:rPr lang="bg-BG" sz="3900" dirty="0"/>
              <a:t>Периферни устройства</a:t>
            </a:r>
          </a:p>
          <a:p>
            <a:pPr>
              <a:buClr>
                <a:schemeClr val="tx1"/>
              </a:buClr>
            </a:pPr>
            <a:r>
              <a:rPr lang="en-US" sz="4200" dirty="0"/>
              <a:t>​</a:t>
            </a:r>
            <a:r>
              <a:rPr lang="bg-BG" sz="3900" b="1" dirty="0"/>
              <a:t>Пример</a:t>
            </a:r>
            <a:r>
              <a:rPr lang="en-US" sz="3900" b="1" dirty="0"/>
              <a:t>: </a:t>
            </a:r>
            <a:r>
              <a:rPr lang="bg-BG" sz="3900" dirty="0"/>
              <a:t>Компютърна конфигурация за лична употреба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761B2F-7F7F-15A7-AA30-B93433FC9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48A43-25CD-D0D2-196E-AFD9B39B35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Отговаря за </a:t>
            </a:r>
            <a:r>
              <a:rPr lang="bg-BG" b="1" dirty="0"/>
              <a:t>обработката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изображения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видео</a:t>
            </a:r>
          </a:p>
          <a:p>
            <a:r>
              <a:rPr lang="bg-BG" dirty="0"/>
              <a:t>Може да бъде </a:t>
            </a:r>
            <a:r>
              <a:rPr lang="bg-BG" b="1" dirty="0">
                <a:solidFill>
                  <a:schemeClr val="bg1"/>
                </a:solidFill>
              </a:rPr>
              <a:t>интегрирана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b="1" dirty="0"/>
              <a:t>вградена в процесора</a:t>
            </a:r>
            <a:r>
              <a:rPr lang="en-US" dirty="0"/>
              <a:t>)</a:t>
            </a:r>
            <a:r>
              <a:rPr lang="bg-BG" dirty="0"/>
              <a:t> или </a:t>
            </a:r>
            <a:r>
              <a:rPr lang="bg-BG" b="1" dirty="0">
                <a:solidFill>
                  <a:schemeClr val="bg1"/>
                </a:solidFill>
              </a:rPr>
              <a:t>дискретна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b="1" dirty="0"/>
              <a:t>отделен компонент</a:t>
            </a:r>
            <a:r>
              <a:rPr lang="en-US" dirty="0"/>
              <a:t>)</a:t>
            </a:r>
          </a:p>
          <a:p>
            <a:r>
              <a:rPr lang="bg-BG" b="1" dirty="0"/>
              <a:t>Примери:</a:t>
            </a:r>
            <a:endParaRPr lang="en-US" b="1" dirty="0"/>
          </a:p>
          <a:p>
            <a:pPr lvl="1"/>
            <a:r>
              <a:rPr lang="en-US" dirty="0"/>
              <a:t>NVIDIA</a:t>
            </a:r>
          </a:p>
          <a:p>
            <a:pPr lvl="1"/>
            <a:r>
              <a:rPr lang="en-US" dirty="0"/>
              <a:t>AMD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747CDB-44CE-B2CE-5399-2FC83268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Видеокарта </a:t>
            </a:r>
            <a:r>
              <a:rPr lang="en-US" dirty="0"/>
              <a:t>(GPU </a:t>
            </a:r>
            <a:r>
              <a:rPr lang="en-GB" sz="4000" dirty="0"/>
              <a:t>–</a:t>
            </a:r>
            <a:r>
              <a:rPr lang="en-US" dirty="0"/>
              <a:t> Graphics Processing Unit)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14AA8-5C83-1633-FF68-A485DE5FAE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t="6100" r="3710" b="4370"/>
          <a:stretch/>
        </p:blipFill>
        <p:spPr>
          <a:xfrm>
            <a:off x="5016000" y="3073022"/>
            <a:ext cx="5715000" cy="371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1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8910D-A4B3-44C4-0296-06EBDA8FA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ADA9C-FED0-15F5-349A-E959894F0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Позволява </a:t>
            </a:r>
            <a:r>
              <a:rPr lang="bg-BG" b="1" dirty="0">
                <a:solidFill>
                  <a:schemeClr val="bg1"/>
                </a:solidFill>
              </a:rPr>
              <a:t>свързването с интернет</a:t>
            </a:r>
          </a:p>
          <a:p>
            <a:r>
              <a:rPr lang="bg-BG" dirty="0"/>
              <a:t>Може да бъде </a:t>
            </a:r>
            <a:r>
              <a:rPr lang="bg-BG" b="1" dirty="0">
                <a:solidFill>
                  <a:schemeClr val="bg1"/>
                </a:solidFill>
              </a:rPr>
              <a:t>жична</a:t>
            </a:r>
            <a:r>
              <a:rPr lang="bg-BG" dirty="0"/>
              <a:t> (</a:t>
            </a:r>
            <a:r>
              <a:rPr lang="en-US" b="1" dirty="0"/>
              <a:t>Ethernet</a:t>
            </a:r>
            <a:r>
              <a:rPr lang="en-US" dirty="0"/>
              <a:t>) </a:t>
            </a:r>
            <a:r>
              <a:rPr lang="bg-BG" dirty="0"/>
              <a:t>или </a:t>
            </a:r>
            <a:r>
              <a:rPr lang="bg-BG" b="1" dirty="0">
                <a:solidFill>
                  <a:schemeClr val="bg1"/>
                </a:solidFill>
              </a:rPr>
              <a:t>безжична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en-US" b="1" dirty="0"/>
              <a:t>Wi-Fi</a:t>
            </a:r>
            <a:r>
              <a:rPr lang="en-US" dirty="0"/>
              <a:t>)</a:t>
            </a:r>
          </a:p>
          <a:p>
            <a:r>
              <a:rPr lang="bg-BG" dirty="0"/>
              <a:t>С нея компютърът </a:t>
            </a:r>
            <a:r>
              <a:rPr lang="bg-BG" b="1" dirty="0">
                <a:solidFill>
                  <a:schemeClr val="bg1"/>
                </a:solidFill>
              </a:rPr>
              <a:t>комуникира</a:t>
            </a:r>
            <a:r>
              <a:rPr lang="bg-BG" dirty="0"/>
              <a:t> с </a:t>
            </a:r>
            <a:r>
              <a:rPr lang="bg-BG" b="1" dirty="0"/>
              <a:t>други устройства </a:t>
            </a:r>
            <a:r>
              <a:rPr lang="bg-BG" dirty="0"/>
              <a:t>в </a:t>
            </a:r>
            <a:r>
              <a:rPr lang="bg-BG" b="1" dirty="0"/>
              <a:t>мрежата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2249E4-C4C1-41C1-E817-DD7296FC6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Мрежова карта </a:t>
            </a:r>
            <a:r>
              <a:rPr lang="en-US" dirty="0"/>
              <a:t>(NIC </a:t>
            </a:r>
            <a:r>
              <a:rPr lang="en-GB" sz="4000" dirty="0"/>
              <a:t>–</a:t>
            </a:r>
            <a:r>
              <a:rPr lang="en-US" dirty="0"/>
              <a:t> Network Interface Controller)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93B79-D3D1-F234-724F-3E8FF51B7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0974" r="15869" b="9441"/>
          <a:stretch/>
        </p:blipFill>
        <p:spPr>
          <a:xfrm>
            <a:off x="3463500" y="3338965"/>
            <a:ext cx="5265000" cy="3316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55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437562-C16E-DD51-72FF-34DCCB37F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61160-048C-CAA2-7B7F-282EFD6248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Отговаря за </a:t>
            </a:r>
            <a:r>
              <a:rPr lang="bg-BG" b="1" dirty="0"/>
              <a:t>обработката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аудио сигнали</a:t>
            </a:r>
          </a:p>
          <a:p>
            <a:r>
              <a:rPr lang="bg-BG" dirty="0"/>
              <a:t>Позволява </a:t>
            </a:r>
            <a:r>
              <a:rPr lang="bg-BG" b="1" dirty="0">
                <a:solidFill>
                  <a:schemeClr val="bg1"/>
                </a:solidFill>
              </a:rPr>
              <a:t>възпроизвеждане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записване</a:t>
            </a:r>
            <a:r>
              <a:rPr lang="bg-BG" dirty="0"/>
              <a:t> на </a:t>
            </a:r>
            <a:r>
              <a:rPr lang="bg-BG" b="1" dirty="0"/>
              <a:t>звук</a:t>
            </a:r>
          </a:p>
          <a:p>
            <a:r>
              <a:rPr lang="bg-BG" dirty="0"/>
              <a:t>Повечето </a:t>
            </a:r>
            <a:r>
              <a:rPr lang="bg-BG" b="1" dirty="0"/>
              <a:t>съвременни</a:t>
            </a:r>
            <a:r>
              <a:rPr lang="bg-BG" dirty="0"/>
              <a:t> </a:t>
            </a:r>
            <a:r>
              <a:rPr lang="bg-BG" b="1" dirty="0"/>
              <a:t>дънни платки </a:t>
            </a:r>
            <a:r>
              <a:rPr lang="bg-BG" dirty="0"/>
              <a:t>имат </a:t>
            </a:r>
            <a:r>
              <a:rPr lang="bg-BG" b="1" dirty="0">
                <a:solidFill>
                  <a:schemeClr val="bg1"/>
                </a:solidFill>
              </a:rPr>
              <a:t>вградени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звукови карти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13A640-FD29-2ED9-34CD-A75B0FB4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карта (</a:t>
            </a:r>
            <a:r>
              <a:rPr lang="en-US" dirty="0"/>
              <a:t>Sound Card)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4792C-057A-C0B9-91EC-5B23B4917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00" y="3332772"/>
            <a:ext cx="6404000" cy="339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3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dirty="0"/>
              <a:t>Връзката между потребителя и компютъра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Периферни устройства</a:t>
            </a:r>
            <a:endParaRPr lang="en-US" sz="5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EBB7E-BF9D-4EB9-4E1A-257E5E0B5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1000" y="1764000"/>
            <a:ext cx="3065130" cy="18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6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Периферни устройства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/>
              <a:t>Важни</a:t>
            </a:r>
            <a:r>
              <a:rPr lang="bg-BG" sz="3400" dirty="0"/>
              <a:t> за </a:t>
            </a:r>
            <a:r>
              <a:rPr lang="bg-BG" sz="3400" b="1" dirty="0">
                <a:solidFill>
                  <a:schemeClr val="bg1"/>
                </a:solidFill>
              </a:rPr>
              <a:t>ефективната работа </a:t>
            </a:r>
            <a:r>
              <a:rPr lang="bg-BG" sz="3400" dirty="0"/>
              <a:t>на </a:t>
            </a:r>
            <a:r>
              <a:rPr lang="bg-BG" sz="3400" b="1" dirty="0"/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Предоставят възможности за </a:t>
            </a:r>
            <a:r>
              <a:rPr lang="bg-BG" sz="3400" b="1" dirty="0"/>
              <a:t>взаимодействие</a:t>
            </a:r>
            <a:r>
              <a:rPr lang="bg-BG" sz="3400" dirty="0"/>
              <a:t> с </a:t>
            </a:r>
            <a:r>
              <a:rPr lang="bg-BG" sz="3400" b="1" dirty="0"/>
              <a:t>потребителя</a:t>
            </a:r>
            <a:r>
              <a:rPr lang="bg-BG" sz="3400" dirty="0"/>
              <a:t> и </a:t>
            </a:r>
            <a:r>
              <a:rPr lang="bg-BG" sz="3400" b="1" dirty="0"/>
              <a:t>други устройства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Позволяват </a:t>
            </a:r>
            <a:r>
              <a:rPr lang="bg-BG" sz="3400" b="1" dirty="0"/>
              <a:t>допълнително</a:t>
            </a:r>
            <a:r>
              <a:rPr lang="bg-BG" sz="3400" dirty="0"/>
              <a:t> </a:t>
            </a:r>
            <a:r>
              <a:rPr lang="bg-BG" sz="3400" b="1" dirty="0"/>
              <a:t>съхранение на данни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1DEF43-B9F1-1FF8-0D19-88D4454F6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3771907"/>
            <a:ext cx="4500000" cy="29953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073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7AF84-3306-EC72-5B1C-51DB707ED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61140F-A145-4744-631A-562A9AAD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Устройства за въвеждане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9E982-EB10-E1E4-88C8-2774F4052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b="1" dirty="0"/>
              <a:t>Клавиатура</a:t>
            </a:r>
          </a:p>
          <a:p>
            <a:r>
              <a:rPr lang="bg-BG" b="1" dirty="0"/>
              <a:t>Мишка</a:t>
            </a:r>
          </a:p>
          <a:p>
            <a:r>
              <a:rPr lang="bg-BG" b="1" dirty="0"/>
              <a:t>Скенер</a:t>
            </a:r>
          </a:p>
          <a:p>
            <a:r>
              <a:rPr lang="bg-BG" b="1" dirty="0"/>
              <a:t>Микрофон</a:t>
            </a:r>
          </a:p>
          <a:p>
            <a:r>
              <a:rPr lang="bg-BG" dirty="0"/>
              <a:t>и др.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F547F-A22E-1E78-C85D-BF3FB6C51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" t="19865" r="5448" b="29185"/>
          <a:stretch/>
        </p:blipFill>
        <p:spPr>
          <a:xfrm>
            <a:off x="3675563" y="1331369"/>
            <a:ext cx="4840874" cy="21019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D916C-DA73-A5F5-22EA-3120E92B64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2" t="25295" r="18068" b="30344"/>
          <a:stretch/>
        </p:blipFill>
        <p:spPr>
          <a:xfrm>
            <a:off x="5316834" y="4374000"/>
            <a:ext cx="3196188" cy="16804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3927A-C905-587D-9390-4F97AAAC99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5" t="13562" b="19413"/>
          <a:stretch/>
        </p:blipFill>
        <p:spPr>
          <a:xfrm>
            <a:off x="9021000" y="2484000"/>
            <a:ext cx="2880000" cy="21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1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2DFD8-A42C-22D4-8152-537D3B67E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C77BF7-9126-CC4A-3F09-2CBC82D3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Устройства за извеждане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7CAC0C-F9E5-D8D7-2E45-FF5180D82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r>
              <a:rPr lang="bg-BG" b="1" dirty="0"/>
              <a:t>Монитор</a:t>
            </a:r>
          </a:p>
          <a:p>
            <a:r>
              <a:rPr lang="bg-BG" b="1" dirty="0"/>
              <a:t>Принтер</a:t>
            </a:r>
          </a:p>
          <a:p>
            <a:r>
              <a:rPr lang="bg-BG" b="1" dirty="0"/>
              <a:t>Колонки</a:t>
            </a:r>
          </a:p>
          <a:p>
            <a:r>
              <a:rPr lang="bg-BG" dirty="0"/>
              <a:t>и др.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A4057-577D-4DE2-D72C-CE0B9A63B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00" y="4125480"/>
            <a:ext cx="4010317" cy="2631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A2B3D-949A-702D-B074-9D51B34B0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00" y="2259000"/>
            <a:ext cx="5112301" cy="340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44FBD8-85B6-8028-DA13-F145CF1116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9" t="5571" r="14959"/>
          <a:stretch/>
        </p:blipFill>
        <p:spPr>
          <a:xfrm>
            <a:off x="3305999" y="1359000"/>
            <a:ext cx="3060001" cy="27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2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Компютърна конфигурация за лична употреба 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5C796-FD35-063D-30D0-F82C4CAC7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00" y="1403460"/>
            <a:ext cx="1935000" cy="23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35598" cy="552876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Даден ни е </a:t>
            </a:r>
            <a:r>
              <a:rPr lang="bg-BG" b="1" dirty="0"/>
              <a:t>бюджет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до 1000 лв.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С помощта на сайта </a:t>
            </a:r>
            <a:r>
              <a:rPr lang="en-GB" dirty="0">
                <a:hlinkClick r:id="rId2"/>
              </a:rPr>
              <a:t>https://www.pic.bg/configurator</a:t>
            </a:r>
            <a:r>
              <a:rPr lang="bg-BG" dirty="0"/>
              <a:t>, нека създадем </a:t>
            </a:r>
            <a:r>
              <a:rPr lang="bg-BG" b="1" dirty="0"/>
              <a:t>компютърна конфигурация</a:t>
            </a:r>
            <a:r>
              <a:rPr lang="bg-BG" dirty="0"/>
              <a:t> за </a:t>
            </a:r>
            <a:r>
              <a:rPr lang="bg-BG" b="1" dirty="0"/>
              <a:t>лична употреба</a:t>
            </a:r>
          </a:p>
          <a:p>
            <a:r>
              <a:rPr lang="bg-BG" dirty="0"/>
              <a:t>Компютърът ще се използва за </a:t>
            </a:r>
            <a:r>
              <a:rPr lang="bg-BG" b="1" dirty="0">
                <a:solidFill>
                  <a:schemeClr val="bg1"/>
                </a:solidFill>
              </a:rPr>
              <a:t>ежедневни задачи </a:t>
            </a:r>
            <a:r>
              <a:rPr lang="bg-BG" dirty="0"/>
              <a:t>като </a:t>
            </a:r>
            <a:r>
              <a:rPr lang="bg-BG" b="1" dirty="0"/>
              <a:t>уеб сърфиране</a:t>
            </a:r>
            <a:r>
              <a:rPr lang="bg-BG" dirty="0"/>
              <a:t>, работа с </a:t>
            </a:r>
            <a:r>
              <a:rPr lang="bg-BG" b="1" dirty="0"/>
              <a:t>офис приложения</a:t>
            </a:r>
            <a:r>
              <a:rPr lang="bg-BG" dirty="0"/>
              <a:t> и </a:t>
            </a:r>
            <a:r>
              <a:rPr lang="bg-BG" b="1" dirty="0"/>
              <a:t>мултимедия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компоненти онлайн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91384-CF81-A47F-52C3-A88F1B815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02" y="1200417"/>
            <a:ext cx="4820328" cy="55632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933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предлага добър </a:t>
            </a:r>
            <a:r>
              <a:rPr lang="bg-BG" b="1" dirty="0"/>
              <a:t>баланс</a:t>
            </a:r>
            <a:r>
              <a:rPr lang="bg-BG" dirty="0"/>
              <a:t> между </a:t>
            </a:r>
            <a:r>
              <a:rPr lang="bg-BG" b="1" dirty="0">
                <a:solidFill>
                  <a:schemeClr val="bg1"/>
                </a:solidFill>
              </a:rPr>
              <a:t>производителност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цена</a:t>
            </a:r>
            <a:r>
              <a:rPr lang="bg-BG" dirty="0"/>
              <a:t> за </a:t>
            </a:r>
            <a:r>
              <a:rPr lang="bg-BG" b="1" dirty="0"/>
              <a:t>базови задачи</a:t>
            </a:r>
          </a:p>
          <a:p>
            <a:r>
              <a:rPr lang="bg-BG" dirty="0"/>
              <a:t>Да е с </a:t>
            </a:r>
            <a:r>
              <a:rPr lang="bg-BG" b="1" dirty="0"/>
              <a:t>вградена видеокарта</a:t>
            </a:r>
          </a:p>
          <a:p>
            <a:r>
              <a:rPr lang="bg-BG" dirty="0"/>
              <a:t>Да е с </a:t>
            </a:r>
            <a:r>
              <a:rPr lang="bg-BG" b="1" dirty="0"/>
              <a:t>вградено охлаждане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Intel Core i3-12100F (4-</a:t>
            </a:r>
            <a:r>
              <a:rPr lang="bg-BG" dirty="0"/>
              <a:t>ядрен</a:t>
            </a:r>
            <a:r>
              <a:rPr lang="en-US" dirty="0"/>
              <a:t>)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процесор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342B0-8577-6062-4847-D6224C184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75" y="5215260"/>
            <a:ext cx="7875450" cy="12917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185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Софтуер </a:t>
            </a:r>
            <a:r>
              <a:rPr lang="en-US" dirty="0"/>
              <a:t>+</a:t>
            </a:r>
            <a:r>
              <a:rPr lang="bg-BG" dirty="0"/>
              <a:t> Хардуер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Компютърни конфигурации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6F7D2-FF37-DF80-0B1D-1A385A3CF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088" y="1719000"/>
            <a:ext cx="2669823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>
                <a:solidFill>
                  <a:schemeClr val="bg1"/>
                </a:solidFill>
              </a:rPr>
              <a:t>съвместима</a:t>
            </a:r>
            <a:r>
              <a:rPr lang="bg-BG" dirty="0"/>
              <a:t> с </a:t>
            </a:r>
            <a:r>
              <a:rPr lang="bg-BG" b="1" dirty="0"/>
              <a:t>избрания процесор</a:t>
            </a:r>
            <a:r>
              <a:rPr lang="bg-BG" dirty="0"/>
              <a:t>, да поддържа </a:t>
            </a:r>
            <a:r>
              <a:rPr lang="en-US" b="1" dirty="0">
                <a:solidFill>
                  <a:schemeClr val="bg1"/>
                </a:solidFill>
              </a:rPr>
              <a:t>DDR4 </a:t>
            </a:r>
            <a:r>
              <a:rPr lang="bg-BG" b="1" dirty="0">
                <a:solidFill>
                  <a:schemeClr val="bg1"/>
                </a:solidFill>
              </a:rPr>
              <a:t>памет</a:t>
            </a:r>
          </a:p>
          <a:p>
            <a:r>
              <a:rPr lang="bg-BG" dirty="0"/>
              <a:t>Да е на </a:t>
            </a:r>
            <a:r>
              <a:rPr lang="bg-BG" b="1" dirty="0"/>
              <a:t>достъпна цена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ASUS PRIME B660M-K D4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дънна платка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BC4A6-0012-4F1E-A08D-BD5BE47CE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06" y="4689000"/>
            <a:ext cx="8770788" cy="160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367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достатъчна за </a:t>
            </a:r>
            <a:r>
              <a:rPr lang="bg-BG" b="1" dirty="0">
                <a:solidFill>
                  <a:schemeClr val="bg1"/>
                </a:solidFill>
              </a:rPr>
              <a:t>плавна работа </a:t>
            </a:r>
            <a:r>
              <a:rPr lang="bg-BG" dirty="0"/>
              <a:t>с </a:t>
            </a:r>
            <a:r>
              <a:rPr lang="bg-BG" b="1" dirty="0"/>
              <a:t>офис приложения </a:t>
            </a:r>
            <a:r>
              <a:rPr lang="bg-BG" dirty="0"/>
              <a:t>и </a:t>
            </a:r>
            <a:r>
              <a:rPr lang="bg-BG" b="1" dirty="0"/>
              <a:t>мултитаскинг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GB" dirty="0"/>
              <a:t>8GB DDR4 3200 ADATA SODIMM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оперативна памет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18A1E-5AB7-34F9-7CD3-4D6FED24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12" y="4323829"/>
            <a:ext cx="9638376" cy="16270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829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осигурява </a:t>
            </a:r>
            <a:r>
              <a:rPr lang="bg-BG" b="1" dirty="0">
                <a:solidFill>
                  <a:schemeClr val="bg1"/>
                </a:solidFill>
              </a:rPr>
              <a:t>бързо зареждане </a:t>
            </a:r>
            <a:r>
              <a:rPr lang="bg-BG" dirty="0"/>
              <a:t>на </a:t>
            </a:r>
            <a:r>
              <a:rPr lang="bg-BG" b="1" dirty="0"/>
              <a:t>операционната система </a:t>
            </a:r>
            <a:r>
              <a:rPr lang="bg-BG" dirty="0"/>
              <a:t>и </a:t>
            </a:r>
            <a:r>
              <a:rPr lang="bg-BG" b="1" dirty="0"/>
              <a:t>програмите</a:t>
            </a:r>
          </a:p>
          <a:p>
            <a:r>
              <a:rPr lang="bg-BG" dirty="0"/>
              <a:t>Да има </a:t>
            </a:r>
            <a:r>
              <a:rPr lang="bg-BG" b="1" dirty="0">
                <a:solidFill>
                  <a:schemeClr val="bg1"/>
                </a:solidFill>
              </a:rPr>
              <a:t>достатъчно памет </a:t>
            </a:r>
            <a:r>
              <a:rPr lang="bg-BG" dirty="0"/>
              <a:t>за </a:t>
            </a:r>
            <a:r>
              <a:rPr lang="bg-BG" b="1" dirty="0"/>
              <a:t>съхранение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1 TB Kingston NV3 M.2 2280 PCIe 4.0 NVMe SSD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</a:t>
            </a:r>
            <a:r>
              <a:rPr lang="en-US" dirty="0"/>
              <a:t>SSD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53D655-E465-6317-4AA1-714280ED6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3" y="4779000"/>
            <a:ext cx="10981613" cy="13888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147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/>
              <a:t>компактна</a:t>
            </a:r>
            <a:r>
              <a:rPr lang="bg-BG" dirty="0"/>
              <a:t> с </a:t>
            </a:r>
            <a:r>
              <a:rPr lang="bg-BG" b="1" dirty="0">
                <a:solidFill>
                  <a:schemeClr val="bg1"/>
                </a:solidFill>
              </a:rPr>
              <a:t>добра вентилация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изчистен дизайн</a:t>
            </a:r>
          </a:p>
          <a:p>
            <a:r>
              <a:rPr lang="bg-BG" dirty="0"/>
              <a:t>Да е подходяща за </a:t>
            </a:r>
            <a:r>
              <a:rPr lang="bg-BG" b="1" dirty="0"/>
              <a:t>домашна</a:t>
            </a:r>
            <a:r>
              <a:rPr lang="bg-BG" dirty="0"/>
              <a:t> или </a:t>
            </a:r>
            <a:r>
              <a:rPr lang="bg-BG" b="1" dirty="0"/>
              <a:t>офис среда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DeepCool MATREXX 30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кутия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0E55B-67E9-F925-A735-B8F9F255B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99" y="4374000"/>
            <a:ext cx="10762801" cy="16738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373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е </a:t>
            </a:r>
            <a:r>
              <a:rPr lang="bg-BG" b="1" dirty="0">
                <a:solidFill>
                  <a:schemeClr val="bg1"/>
                </a:solidFill>
              </a:rPr>
              <a:t>подходящо</a:t>
            </a:r>
            <a:r>
              <a:rPr lang="bg-BG" dirty="0"/>
              <a:t> за </a:t>
            </a:r>
            <a:r>
              <a:rPr lang="bg-BG" b="1" dirty="0"/>
              <a:t>конфигурацията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надеждно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тихо</a:t>
            </a:r>
          </a:p>
          <a:p>
            <a:r>
              <a:rPr lang="bg-BG" b="1" dirty="0"/>
              <a:t>Пример:</a:t>
            </a:r>
            <a:endParaRPr lang="en-US" b="1" dirty="0"/>
          </a:p>
          <a:p>
            <a:pPr lvl="1"/>
            <a:r>
              <a:rPr lang="en-US" dirty="0"/>
              <a:t>be quiet! SYSTEM POWER 10 550W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захранване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8267E-2E6D-FF2F-0B40-C1F0C7124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00" y="4163232"/>
            <a:ext cx="11147400" cy="148632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429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2239A-4A82-61AA-001A-D68E3FD4D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E59-6D7C-1B30-206E-EA5F3B39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 тази </a:t>
            </a:r>
            <a:r>
              <a:rPr lang="bg-BG" b="1" dirty="0"/>
              <a:t>конфигурация</a:t>
            </a:r>
            <a:r>
              <a:rPr lang="bg-BG" dirty="0"/>
              <a:t> сглобихме </a:t>
            </a:r>
            <a:r>
              <a:rPr lang="bg-BG" b="1" dirty="0"/>
              <a:t>персонален компютър </a:t>
            </a:r>
            <a:r>
              <a:rPr lang="bg-BG" dirty="0"/>
              <a:t>и се </a:t>
            </a:r>
            <a:r>
              <a:rPr lang="bg-BG" b="1" dirty="0"/>
              <a:t>вместихме в бюджета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76EBE-B76C-FB9A-873F-B57A0D5B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EC134-95C0-B57B-3A26-F099958C2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6" y="2846502"/>
            <a:ext cx="4591032" cy="28329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FFD905-BC29-1E9C-A944-6B47D6443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877" y="2848948"/>
            <a:ext cx="4445153" cy="284088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BA842FC1-48D2-9570-A066-AD82584CF286}"/>
              </a:ext>
            </a:extLst>
          </p:cNvPr>
          <p:cNvSpPr/>
          <p:nvPr/>
        </p:nvSpPr>
        <p:spPr>
          <a:xfrm>
            <a:off x="5550567" y="3744116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754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Компютърна конфигурация </a:t>
            </a:r>
            <a:r>
              <a:rPr lang="bg-BG" sz="1800" dirty="0"/>
              <a:t>=</a:t>
            </a:r>
            <a:r>
              <a:rPr lang="en-US" sz="1800" dirty="0"/>
              <a:t>=</a:t>
            </a:r>
            <a:r>
              <a:rPr lang="bg-BG" sz="1800" dirty="0"/>
              <a:t> съвкупността от </a:t>
            </a:r>
            <a:r>
              <a:rPr lang="bg-BG" sz="1800" b="1" dirty="0"/>
              <a:t>хардуер</a:t>
            </a:r>
            <a:r>
              <a:rPr lang="bg-BG" sz="1800" dirty="0"/>
              <a:t> и </a:t>
            </a:r>
            <a:r>
              <a:rPr lang="bg-BG" sz="1800" b="1" dirty="0"/>
              <a:t>софтуер</a:t>
            </a:r>
            <a:r>
              <a:rPr lang="bg-BG" sz="1800" dirty="0"/>
              <a:t>, съставящи </a:t>
            </a:r>
            <a:r>
              <a:rPr lang="bg-BG" sz="1800" b="1" dirty="0"/>
              <a:t>компютърната система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Дънна платка (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Motherboard) </a:t>
            </a:r>
            <a:r>
              <a:rPr lang="en-US" sz="1800" dirty="0"/>
              <a:t>== </a:t>
            </a:r>
            <a:r>
              <a:rPr lang="bg-BG" sz="1800" b="1" dirty="0"/>
              <a:t>основната платка</a:t>
            </a:r>
            <a:r>
              <a:rPr lang="bg-BG" sz="1800" dirty="0"/>
              <a:t>, свързваща </a:t>
            </a:r>
            <a:r>
              <a:rPr lang="bg-BG" sz="1800" b="1" dirty="0"/>
              <a:t>всички останали компоненти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Процесор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(CPU)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/>
              <a:t>== </a:t>
            </a:r>
            <a:r>
              <a:rPr lang="en-US" sz="1800" b="1" dirty="0"/>
              <a:t>"</a:t>
            </a:r>
            <a:r>
              <a:rPr lang="bg-BG" sz="1800" b="1" dirty="0"/>
              <a:t>мозъкът</a:t>
            </a:r>
            <a:r>
              <a:rPr lang="en-US" sz="1800" b="1" dirty="0"/>
              <a:t>"</a:t>
            </a:r>
            <a:r>
              <a:rPr lang="bg-BG" sz="1800" b="1" dirty="0"/>
              <a:t> </a:t>
            </a:r>
            <a:r>
              <a:rPr lang="bg-BG" sz="1800" dirty="0"/>
              <a:t>на </a:t>
            </a:r>
            <a:r>
              <a:rPr lang="bg-BG" sz="1800" b="1" dirty="0"/>
              <a:t>компютъра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HDD</a:t>
            </a:r>
            <a:r>
              <a:rPr lang="en-US" sz="1800" dirty="0"/>
              <a:t> </a:t>
            </a:r>
            <a:r>
              <a:rPr lang="bg-BG" sz="1800" dirty="0"/>
              <a:t>е </a:t>
            </a:r>
            <a:r>
              <a:rPr lang="bg-BG" sz="1800" b="1" dirty="0"/>
              <a:t>механичен диск</a:t>
            </a:r>
            <a:r>
              <a:rPr lang="bg-BG" sz="1800" dirty="0"/>
              <a:t>, 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SDD</a:t>
            </a:r>
            <a:r>
              <a:rPr lang="en-US" sz="1800" dirty="0"/>
              <a:t> </a:t>
            </a:r>
            <a:r>
              <a:rPr lang="bg-BG" sz="1800" dirty="0"/>
              <a:t>е</a:t>
            </a:r>
            <a:r>
              <a:rPr lang="en-US" sz="1800" dirty="0"/>
              <a:t> </a:t>
            </a:r>
            <a:r>
              <a:rPr lang="bg-BG" sz="1800" b="1" dirty="0"/>
              <a:t>неподвижен диск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ROM </a:t>
            </a: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памет </a:t>
            </a:r>
            <a:r>
              <a:rPr lang="bg-BG" sz="1800" dirty="0"/>
              <a:t>=</a:t>
            </a:r>
            <a:r>
              <a:rPr lang="en-US" sz="1800" dirty="0"/>
              <a:t>= </a:t>
            </a:r>
            <a:r>
              <a:rPr lang="bg-BG" sz="1800" dirty="0"/>
              <a:t>съдържа </a:t>
            </a:r>
            <a:r>
              <a:rPr lang="bg-BG" sz="1800" b="1" dirty="0"/>
              <a:t>основните програми </a:t>
            </a:r>
            <a:r>
              <a:rPr lang="bg-BG" sz="1800" dirty="0"/>
              <a:t>на </a:t>
            </a:r>
            <a:r>
              <a:rPr lang="bg-BG" sz="1800" b="1" dirty="0"/>
              <a:t>компютъра</a:t>
            </a:r>
            <a:r>
              <a:rPr lang="en-US" sz="1800" dirty="0"/>
              <a:t>;</a:t>
            </a:r>
            <a:r>
              <a:rPr lang="bg-BG" sz="1800" dirty="0"/>
              <a:t> </a:t>
            </a:r>
            <a:r>
              <a:rPr lang="bg-BG" sz="1800" b="1" dirty="0"/>
              <a:t>не се променя</a:t>
            </a:r>
            <a:r>
              <a:rPr lang="bg-BG" sz="1800" dirty="0"/>
              <a:t>, </a:t>
            </a:r>
            <a:r>
              <a:rPr lang="bg-BG" sz="1800" b="1" dirty="0"/>
              <a:t>не се изтрива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RAM </a:t>
            </a: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памет </a:t>
            </a:r>
            <a:r>
              <a:rPr lang="en-US" sz="1800" dirty="0"/>
              <a:t>== </a:t>
            </a:r>
            <a:r>
              <a:rPr lang="bg-BG" sz="1800" dirty="0"/>
              <a:t>съдържа </a:t>
            </a:r>
            <a:r>
              <a:rPr lang="bg-BG" sz="1800" b="1" dirty="0"/>
              <a:t>програмите</a:t>
            </a:r>
            <a:r>
              <a:rPr lang="bg-BG" sz="1800" dirty="0"/>
              <a:t>, с които </a:t>
            </a:r>
            <a:r>
              <a:rPr lang="bg-BG" sz="1800" b="1" dirty="0"/>
              <a:t>компютърът</a:t>
            </a:r>
            <a:r>
              <a:rPr lang="bg-BG" sz="1800" dirty="0"/>
              <a:t> </a:t>
            </a:r>
            <a:r>
              <a:rPr lang="bg-BG" sz="1800" b="1" dirty="0"/>
              <a:t>работи в момента</a:t>
            </a:r>
            <a:r>
              <a:rPr lang="en-US" sz="1800" dirty="0"/>
              <a:t>; </a:t>
            </a:r>
            <a:r>
              <a:rPr lang="bg-BG" sz="1800" b="1" dirty="0"/>
              <a:t>променя се</a:t>
            </a:r>
            <a:r>
              <a:rPr lang="bg-BG" sz="1800" dirty="0"/>
              <a:t>, </a:t>
            </a:r>
            <a:r>
              <a:rPr lang="bg-BG" sz="1800" b="1" dirty="0"/>
              <a:t>изтрива се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Видеокарта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(GPU) </a:t>
            </a:r>
            <a:r>
              <a:rPr lang="en-US" sz="1800" dirty="0"/>
              <a:t>== </a:t>
            </a:r>
            <a:r>
              <a:rPr lang="bg-BG" sz="1800" dirty="0"/>
              <a:t>обработва </a:t>
            </a:r>
            <a:r>
              <a:rPr lang="bg-BG" sz="1800" b="1" dirty="0"/>
              <a:t>изображения</a:t>
            </a:r>
            <a:r>
              <a:rPr lang="bg-BG" sz="1800" dirty="0"/>
              <a:t> и </a:t>
            </a:r>
            <a:r>
              <a:rPr lang="bg-BG" sz="1800" b="1" dirty="0"/>
              <a:t>видео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Мрежова 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(NIC) </a:t>
            </a:r>
            <a:r>
              <a:rPr lang="en-US" sz="1800" dirty="0"/>
              <a:t>== </a:t>
            </a:r>
            <a:r>
              <a:rPr lang="bg-BG" sz="1800" dirty="0"/>
              <a:t>позволява </a:t>
            </a:r>
            <a:r>
              <a:rPr lang="bg-BG" sz="1800" b="1" dirty="0"/>
              <a:t>свързването</a:t>
            </a:r>
            <a:r>
              <a:rPr lang="bg-BG" sz="1800" dirty="0"/>
              <a:t> с </a:t>
            </a:r>
            <a:r>
              <a:rPr lang="bg-BG" sz="1800" b="1" dirty="0"/>
              <a:t>интернет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Звукова карта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(Sound Card) </a:t>
            </a:r>
            <a:r>
              <a:rPr lang="en-US" sz="1800" dirty="0"/>
              <a:t>== </a:t>
            </a:r>
            <a:r>
              <a:rPr lang="bg-BG" sz="1800" dirty="0"/>
              <a:t>обработва </a:t>
            </a:r>
            <a:r>
              <a:rPr lang="bg-BG" sz="1800" b="1" dirty="0"/>
              <a:t>аудио сигнали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Входни периферни устройства </a:t>
            </a:r>
            <a:r>
              <a:rPr lang="en-GB" sz="1800" b="1" dirty="0"/>
              <a:t>–</a:t>
            </a:r>
            <a:r>
              <a:rPr lang="bg-BG" sz="1800" dirty="0"/>
              <a:t> </a:t>
            </a:r>
            <a:r>
              <a:rPr lang="bg-BG" sz="1800" b="1" dirty="0"/>
              <a:t>клавиатура</a:t>
            </a:r>
            <a:r>
              <a:rPr lang="bg-BG" sz="1800" dirty="0"/>
              <a:t>, </a:t>
            </a:r>
            <a:r>
              <a:rPr lang="bg-BG" sz="1800" b="1" dirty="0"/>
              <a:t>мишка</a:t>
            </a:r>
            <a:r>
              <a:rPr lang="bg-BG" sz="1800" dirty="0"/>
              <a:t>, </a:t>
            </a:r>
            <a:r>
              <a:rPr lang="bg-BG" sz="1800" b="1" dirty="0"/>
              <a:t>скенер</a:t>
            </a:r>
            <a:r>
              <a:rPr lang="bg-BG" sz="1800" dirty="0"/>
              <a:t>, </a:t>
            </a:r>
            <a:r>
              <a:rPr lang="bg-BG" sz="1800" b="1" dirty="0"/>
              <a:t>микрофон</a:t>
            </a:r>
            <a:r>
              <a:rPr lang="bg-BG" sz="1800" dirty="0"/>
              <a:t> и др.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Изходни периферни устройства </a:t>
            </a:r>
            <a:r>
              <a:rPr lang="en-GB" sz="1800" b="1" dirty="0"/>
              <a:t>–</a:t>
            </a:r>
            <a:r>
              <a:rPr lang="bg-BG" sz="1800" dirty="0"/>
              <a:t> </a:t>
            </a:r>
            <a:r>
              <a:rPr lang="bg-BG" sz="1800" b="1" dirty="0"/>
              <a:t>монитор</a:t>
            </a:r>
            <a:r>
              <a:rPr lang="bg-BG" sz="1800" dirty="0"/>
              <a:t>, </a:t>
            </a:r>
            <a:r>
              <a:rPr lang="bg-BG" sz="1800" b="1" dirty="0"/>
              <a:t>принтер</a:t>
            </a:r>
            <a:r>
              <a:rPr lang="bg-BG" sz="1800" dirty="0"/>
              <a:t>, </a:t>
            </a:r>
            <a:r>
              <a:rPr lang="bg-BG" sz="1800" b="1" dirty="0"/>
              <a:t>колонки</a:t>
            </a:r>
            <a:r>
              <a:rPr lang="bg-BG" sz="1800" dirty="0"/>
              <a:t> и др.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конфигурации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Комбинация от </a:t>
            </a:r>
            <a:r>
              <a:rPr lang="bg-BG" sz="3200" b="1" dirty="0">
                <a:solidFill>
                  <a:schemeClr val="bg1"/>
                </a:solidFill>
              </a:rPr>
              <a:t>хардуерни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софтуерни</a:t>
            </a:r>
            <a:r>
              <a:rPr lang="bg-BG" sz="3200" dirty="0"/>
              <a:t> </a:t>
            </a:r>
            <a:r>
              <a:rPr lang="bg-BG" sz="3200" b="1" dirty="0"/>
              <a:t>компоненти</a:t>
            </a:r>
            <a:r>
              <a:rPr lang="bg-BG" sz="3200" dirty="0"/>
              <a:t>, които заедно съставят </a:t>
            </a:r>
            <a:r>
              <a:rPr lang="bg-BG" sz="3200" b="1" dirty="0"/>
              <a:t>компютърна система</a:t>
            </a:r>
            <a:endParaRPr lang="en-US" sz="3200" b="1" dirty="0"/>
          </a:p>
          <a:p>
            <a:r>
              <a:rPr lang="bg-BG" sz="3200" dirty="0"/>
              <a:t>Определят </a:t>
            </a:r>
            <a:r>
              <a:rPr lang="bg-BG" sz="3200" b="1" dirty="0"/>
              <a:t>производителността</a:t>
            </a:r>
            <a:r>
              <a:rPr lang="bg-BG" sz="3200" dirty="0"/>
              <a:t>, </a:t>
            </a:r>
            <a:r>
              <a:rPr lang="bg-BG" sz="3200" b="1" dirty="0"/>
              <a:t>ефективността</a:t>
            </a:r>
            <a:r>
              <a:rPr lang="bg-BG" sz="3200" dirty="0"/>
              <a:t> и </a:t>
            </a:r>
            <a:r>
              <a:rPr lang="bg-BG" sz="3200" b="1" dirty="0"/>
              <a:t>предназначението</a:t>
            </a:r>
            <a:r>
              <a:rPr lang="bg-BG" sz="3200" dirty="0"/>
              <a:t> на компютъра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6EFE1B-8A57-A620-AC09-BF7EE3D84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54" y="3469790"/>
            <a:ext cx="4890292" cy="32551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463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5E014-959D-D97A-A213-B0BE45B7A7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6D6F7-483B-C99E-3C38-722A038C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Компютърна система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663D2-8602-B573-F1CD-B8C15F2D3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25713"/>
            <a:ext cx="7772400" cy="5128533"/>
          </a:xfrm>
          <a:prstGeom prst="rect">
            <a:avLst/>
          </a:prstGeom>
        </p:spPr>
      </p:pic>
      <p:sp>
        <p:nvSpPr>
          <p:cNvPr id="7" name="AutoShape 7">
            <a:extLst>
              <a:ext uri="{FF2B5EF4-FFF2-40B4-BE49-F238E27FC236}">
                <a16:creationId xmlns:a16="http://schemas.microsoft.com/office/drawing/2014/main" id="{FF161FE2-CF8E-3345-E154-088E97525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5841" y="3430291"/>
            <a:ext cx="2986015" cy="919374"/>
          </a:xfrm>
          <a:prstGeom prst="wedgeRoundRectCallout">
            <a:avLst>
              <a:gd name="adj1" fmla="val -62683"/>
              <a:gd name="adj2" fmla="val -229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Компютърна периферия 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5B35B1BC-B60D-401C-5F76-DD5C7C503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000" y="1471348"/>
            <a:ext cx="2475186" cy="510751"/>
          </a:xfrm>
          <a:prstGeom prst="wedgeRoundRectCallout">
            <a:avLst>
              <a:gd name="adj1" fmla="val 77912"/>
              <a:gd name="adj2" fmla="val 385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Дънна платка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F74784B-095C-D44B-95DF-AF8851F7C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294" y="2533414"/>
            <a:ext cx="2475186" cy="510751"/>
          </a:xfrm>
          <a:prstGeom prst="wedgeRoundRectCallout">
            <a:avLst>
              <a:gd name="adj1" fmla="val 61336"/>
              <a:gd name="adj2" fmla="val 293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Процесор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EBC40414-8944-4CB4-82CD-E83ED7F66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" y="3634603"/>
            <a:ext cx="1866000" cy="510751"/>
          </a:xfrm>
          <a:prstGeom prst="wedgeRoundRectCallout">
            <a:avLst>
              <a:gd name="adj1" fmla="val 62573"/>
              <a:gd name="adj2" fmla="val 247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noProof="1">
                <a:solidFill>
                  <a:schemeClr val="bg2"/>
                </a:solidFill>
              </a:rPr>
              <a:t>RAM </a:t>
            </a:r>
            <a:r>
              <a:rPr lang="bg-BG" sz="2400" b="1" noProof="1">
                <a:solidFill>
                  <a:schemeClr val="bg2"/>
                </a:solidFill>
              </a:rPr>
              <a:t>памет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9698C159-ED87-8B79-F217-EAC87BC0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40" y="4674933"/>
            <a:ext cx="2475186" cy="510751"/>
          </a:xfrm>
          <a:prstGeom prst="wedgeRoundRectCallout">
            <a:avLst>
              <a:gd name="adj1" fmla="val 68440"/>
              <a:gd name="adj2" fmla="val 224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Твърд диск</a:t>
            </a:r>
            <a:endParaRPr lang="en-US" sz="2400" b="1" noProof="1">
              <a:solidFill>
                <a:schemeClr val="bg2"/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060B1541-9637-185E-3574-5B1241455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06" y="5401908"/>
            <a:ext cx="3339706" cy="1327996"/>
          </a:xfrm>
          <a:prstGeom prst="wedgeRoundRectCallout">
            <a:avLst>
              <a:gd name="adj1" fmla="val 92928"/>
              <a:gd name="adj2" fmla="val 19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400" b="1" noProof="1">
                <a:solidFill>
                  <a:schemeClr val="bg2"/>
                </a:solidFill>
              </a:rPr>
              <a:t>Разширителни карти </a:t>
            </a:r>
            <a:r>
              <a:rPr lang="en-US" sz="2400" b="1" noProof="1">
                <a:solidFill>
                  <a:schemeClr val="bg2"/>
                </a:solidFill>
              </a:rPr>
              <a:t>(</a:t>
            </a:r>
            <a:r>
              <a:rPr lang="bg-BG" sz="2400" b="1" noProof="1">
                <a:solidFill>
                  <a:schemeClr val="bg2"/>
                </a:solidFill>
              </a:rPr>
              <a:t>видео, мрежова, звукова</a:t>
            </a:r>
            <a:r>
              <a:rPr lang="en-US" sz="2400" b="1" noProof="1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200" dirty="0"/>
              <a:t>Ключовите елементи, осигуряващи работата на компютъра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Основни хардуерни компоненти</a:t>
            </a:r>
            <a:endParaRPr lang="en-US" sz="5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6D88D-F675-54F8-1CB2-792A75D64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821" y="1674000"/>
            <a:ext cx="2898357" cy="22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D6529-8E16-5D6D-3D6B-2E7B69A89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2230AE-7EBD-973D-2C88-89DD662CF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Дънна платка </a:t>
            </a:r>
            <a:r>
              <a:rPr lang="en-US" dirty="0"/>
              <a:t>(Motherboard) (1)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B9564-68A4-AB33-4AD1-7B6EE58E8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956959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Основната платка </a:t>
            </a:r>
            <a:r>
              <a:rPr lang="bg-BG" sz="3200" dirty="0"/>
              <a:t>в компютъра, върху която се </a:t>
            </a:r>
            <a:r>
              <a:rPr lang="bg-BG" sz="3200" b="1" dirty="0"/>
              <a:t>свързват</a:t>
            </a:r>
            <a:r>
              <a:rPr lang="bg-BG" sz="3200" dirty="0"/>
              <a:t> всички </a:t>
            </a:r>
            <a:r>
              <a:rPr lang="bg-BG" sz="3200" b="1" dirty="0"/>
              <a:t>други компоненти</a:t>
            </a:r>
          </a:p>
          <a:p>
            <a:r>
              <a:rPr lang="bg-BG" sz="3200" dirty="0"/>
              <a:t>Съдържа </a:t>
            </a:r>
            <a:r>
              <a:rPr lang="bg-BG" sz="3200" b="1" dirty="0">
                <a:solidFill>
                  <a:schemeClr val="bg1"/>
                </a:solidFill>
              </a:rPr>
              <a:t>слотове</a:t>
            </a:r>
            <a:r>
              <a:rPr lang="bg-BG" sz="3200" dirty="0"/>
              <a:t> за </a:t>
            </a:r>
            <a:r>
              <a:rPr lang="bg-BG" sz="3200" b="1" dirty="0"/>
              <a:t>процесор</a:t>
            </a:r>
            <a:r>
              <a:rPr lang="bg-BG" sz="3200" dirty="0"/>
              <a:t>, </a:t>
            </a:r>
            <a:r>
              <a:rPr lang="bg-BG" sz="3200" b="1" dirty="0"/>
              <a:t>памет</a:t>
            </a:r>
            <a:r>
              <a:rPr lang="bg-BG" sz="3200" dirty="0"/>
              <a:t>, </a:t>
            </a:r>
            <a:r>
              <a:rPr lang="bg-BG" sz="3200" b="1" dirty="0"/>
              <a:t>видеокарта</a:t>
            </a:r>
            <a:r>
              <a:rPr lang="bg-BG" sz="3200" dirty="0"/>
              <a:t> и други </a:t>
            </a:r>
            <a:r>
              <a:rPr lang="bg-BG" sz="3200" b="1" dirty="0"/>
              <a:t>периферни устройства</a:t>
            </a:r>
          </a:p>
          <a:p>
            <a:r>
              <a:rPr lang="bg-BG" sz="3200" dirty="0"/>
              <a:t>Осигурява </a:t>
            </a:r>
            <a:r>
              <a:rPr lang="bg-BG" sz="3200" b="1" dirty="0">
                <a:solidFill>
                  <a:schemeClr val="bg1"/>
                </a:solidFill>
              </a:rPr>
              <a:t>комуникацията</a:t>
            </a:r>
            <a:r>
              <a:rPr lang="bg-BG" sz="3200" dirty="0"/>
              <a:t> между </a:t>
            </a:r>
            <a:r>
              <a:rPr lang="bg-BG" sz="3200" b="1" dirty="0"/>
              <a:t>компонентите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7AAD3-0291-27A0-847E-6EB577F94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39" y="1977958"/>
            <a:ext cx="5956959" cy="39651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447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211BD-AD35-2E5C-A58C-56AEF2449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02BD04-BFF4-30E5-6ABA-8FCAE0AA0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компоненти на дънната платка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EA0640-F716-5694-E68C-30E787016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00598" cy="5528766"/>
          </a:xfrm>
        </p:spPr>
        <p:txBody>
          <a:bodyPr>
            <a:normAutofit fontScale="92500" lnSpcReduction="20000"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Чипсет</a:t>
            </a:r>
            <a:r>
              <a:rPr lang="bg-BG" b="1" dirty="0"/>
              <a:t> </a:t>
            </a:r>
            <a:r>
              <a:rPr lang="en-US" b="1" dirty="0"/>
              <a:t>(Chipset)</a:t>
            </a:r>
          </a:p>
          <a:p>
            <a:pPr lvl="1"/>
            <a:r>
              <a:rPr lang="bg-BG" dirty="0"/>
              <a:t>Набор от </a:t>
            </a:r>
            <a:r>
              <a:rPr lang="bg-BG" b="1" dirty="0"/>
              <a:t>интегрални схеми</a:t>
            </a:r>
            <a:r>
              <a:rPr lang="bg-BG" dirty="0"/>
              <a:t>, които </a:t>
            </a:r>
            <a:r>
              <a:rPr lang="bg-BG" b="1" dirty="0">
                <a:solidFill>
                  <a:schemeClr val="bg1"/>
                </a:solidFill>
              </a:rPr>
              <a:t>управляват комуникацията</a:t>
            </a:r>
            <a:r>
              <a:rPr lang="bg-BG" dirty="0"/>
              <a:t> между </a:t>
            </a:r>
            <a:r>
              <a:rPr lang="bg-BG" b="1" dirty="0"/>
              <a:t>процесора</a:t>
            </a:r>
            <a:r>
              <a:rPr lang="bg-BG" dirty="0"/>
              <a:t>, </a:t>
            </a:r>
            <a:r>
              <a:rPr lang="bg-BG" b="1" dirty="0"/>
              <a:t>паметта</a:t>
            </a:r>
            <a:r>
              <a:rPr lang="bg-BG" dirty="0"/>
              <a:t>, </a:t>
            </a:r>
            <a:r>
              <a:rPr lang="bg-BG" b="1" dirty="0"/>
              <a:t>устройствата</a:t>
            </a:r>
            <a:r>
              <a:rPr lang="bg-BG" dirty="0"/>
              <a:t> за </a:t>
            </a:r>
            <a:r>
              <a:rPr lang="bg-BG" b="1" dirty="0"/>
              <a:t>съхранение</a:t>
            </a:r>
            <a:r>
              <a:rPr lang="bg-BG" dirty="0"/>
              <a:t> и други </a:t>
            </a:r>
            <a:r>
              <a:rPr lang="bg-BG" b="1" dirty="0"/>
              <a:t>периферни устройства</a:t>
            </a:r>
          </a:p>
          <a:p>
            <a:r>
              <a:rPr lang="bg-BG" b="1" dirty="0">
                <a:solidFill>
                  <a:schemeClr val="bg1"/>
                </a:solidFill>
              </a:rPr>
              <a:t>Компютърни шини </a:t>
            </a:r>
            <a:r>
              <a:rPr lang="bg-BG" b="1" dirty="0"/>
              <a:t>(</a:t>
            </a:r>
            <a:r>
              <a:rPr lang="en-US" b="1" dirty="0"/>
              <a:t>Buses)</a:t>
            </a:r>
          </a:p>
          <a:p>
            <a:pPr lvl="1"/>
            <a:r>
              <a:rPr lang="bg-BG" b="1" dirty="0"/>
              <a:t>Комуникационни пътища</a:t>
            </a:r>
            <a:r>
              <a:rPr lang="bg-BG" dirty="0"/>
              <a:t>, по които </a:t>
            </a:r>
            <a:r>
              <a:rPr lang="bg-BG" b="1" dirty="0"/>
              <a:t>данните</a:t>
            </a:r>
            <a:r>
              <a:rPr lang="bg-BG" dirty="0"/>
              <a:t> се </a:t>
            </a:r>
            <a:r>
              <a:rPr lang="bg-BG" b="1" dirty="0">
                <a:solidFill>
                  <a:schemeClr val="bg1"/>
                </a:solidFill>
              </a:rPr>
              <a:t>прехвърлят</a:t>
            </a:r>
            <a:r>
              <a:rPr lang="bg-BG" dirty="0"/>
              <a:t> между различните </a:t>
            </a:r>
            <a:r>
              <a:rPr lang="bg-BG" b="1" dirty="0"/>
              <a:t>компоненти</a:t>
            </a:r>
            <a:r>
              <a:rPr lang="bg-BG" dirty="0"/>
              <a:t> на </a:t>
            </a:r>
            <a:r>
              <a:rPr lang="bg-BG" b="1" dirty="0"/>
              <a:t>дънната платка</a:t>
            </a:r>
            <a:r>
              <a:rPr lang="en-US" b="1" dirty="0"/>
              <a:t> </a:t>
            </a:r>
            <a:endParaRPr lang="bg-B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B27F-F6B2-B607-70C1-96B5FEFAA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3" t="10702" r="13594"/>
          <a:stretch/>
        </p:blipFill>
        <p:spPr>
          <a:xfrm>
            <a:off x="6318092" y="1944000"/>
            <a:ext cx="5683506" cy="382408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148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b="1" dirty="0"/>
              <a:t>"</a:t>
            </a:r>
            <a:r>
              <a:rPr lang="bg-BG" sz="3200" b="1" dirty="0">
                <a:solidFill>
                  <a:schemeClr val="bg1"/>
                </a:solidFill>
              </a:rPr>
              <a:t>Мозъкът</a:t>
            </a:r>
            <a:r>
              <a:rPr lang="en-US" sz="3200" b="1" dirty="0"/>
              <a:t>"</a:t>
            </a:r>
            <a:r>
              <a:rPr lang="bg-BG" sz="3200" dirty="0"/>
              <a:t> на компютъра</a:t>
            </a:r>
          </a:p>
          <a:p>
            <a:r>
              <a:rPr lang="bg-BG" sz="3200" dirty="0"/>
              <a:t>Изпълнява </a:t>
            </a:r>
            <a:r>
              <a:rPr lang="bg-BG" sz="3200" b="1" dirty="0"/>
              <a:t>функции</a:t>
            </a:r>
            <a:r>
              <a:rPr lang="bg-BG" sz="3200" dirty="0"/>
              <a:t> и обработва </a:t>
            </a:r>
            <a:r>
              <a:rPr lang="bg-BG" sz="3200" b="1" dirty="0"/>
              <a:t>данни</a:t>
            </a:r>
          </a:p>
          <a:p>
            <a:r>
              <a:rPr lang="bg-BG" sz="3200" dirty="0"/>
              <a:t>Може да има различен </a:t>
            </a:r>
            <a:r>
              <a:rPr lang="bg-BG" sz="3200" b="1" dirty="0">
                <a:solidFill>
                  <a:schemeClr val="bg1"/>
                </a:solidFill>
              </a:rPr>
              <a:t>брой ядра</a:t>
            </a:r>
            <a:r>
              <a:rPr lang="bg-BG" sz="3200" b="1" dirty="0"/>
              <a:t> </a:t>
            </a:r>
            <a:r>
              <a:rPr lang="bg-BG" sz="3200" dirty="0"/>
              <a:t>и </a:t>
            </a:r>
            <a:r>
              <a:rPr lang="bg-BG" sz="3200" b="1" dirty="0">
                <a:solidFill>
                  <a:schemeClr val="bg1"/>
                </a:solidFill>
              </a:rPr>
              <a:t>нишки</a:t>
            </a:r>
            <a:r>
              <a:rPr lang="bg-BG" sz="3200" dirty="0"/>
              <a:t>, които определят </a:t>
            </a:r>
            <a:r>
              <a:rPr lang="bg-BG" sz="3200" b="1" dirty="0"/>
              <a:t>колко задачи</a:t>
            </a:r>
            <a:r>
              <a:rPr lang="bg-BG" sz="3200" dirty="0"/>
              <a:t> могат да се изпълняват </a:t>
            </a:r>
            <a:r>
              <a:rPr lang="bg-BG" sz="3200" b="1" dirty="0"/>
              <a:t>едновременно</a:t>
            </a:r>
            <a:endParaRPr lang="en-US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Процесор </a:t>
            </a:r>
            <a:r>
              <a:rPr lang="en-US" dirty="0"/>
              <a:t>(CPU </a:t>
            </a:r>
            <a:r>
              <a:rPr lang="en-GB" sz="4000" dirty="0"/>
              <a:t>–</a:t>
            </a:r>
            <a:r>
              <a:rPr lang="en-US" dirty="0"/>
              <a:t> Central Processing Unit)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0F33C-0AD6-1417-82EC-4BF3485C7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000" y="3609766"/>
            <a:ext cx="4680000" cy="31151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05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28206</TotalTime>
  <Words>1593</Words>
  <Application>Microsoft Office PowerPoint</Application>
  <PresentationFormat>Widescreen</PresentationFormat>
  <Paragraphs>245</Paragraphs>
  <Slides>38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Wingdings</vt:lpstr>
      <vt:lpstr>SoftUni</vt:lpstr>
      <vt:lpstr>Компютърни конфигурации</vt:lpstr>
      <vt:lpstr>Съдържание</vt:lpstr>
      <vt:lpstr>Компютърни конфигурации</vt:lpstr>
      <vt:lpstr>Компютърни конфигурации</vt:lpstr>
      <vt:lpstr>Компютърна система</vt:lpstr>
      <vt:lpstr>Основни хардуерни компоненти</vt:lpstr>
      <vt:lpstr>Дънна платка (Motherboard) (1)</vt:lpstr>
      <vt:lpstr>Основни компоненти на дънната платка</vt:lpstr>
      <vt:lpstr>Процесор (CPU – Central Processing Unit)</vt:lpstr>
      <vt:lpstr>Основни компоненти на процесора (1)</vt:lpstr>
      <vt:lpstr>Основни компоненти на процесора (2)</vt:lpstr>
      <vt:lpstr>Характеристики на процесора (1)</vt:lpstr>
      <vt:lpstr>Характеристики на процесора (2)</vt:lpstr>
      <vt:lpstr>Характеристики на процесора (3)</vt:lpstr>
      <vt:lpstr>Памет (1)</vt:lpstr>
      <vt:lpstr>Памет (2)</vt:lpstr>
      <vt:lpstr>Памет (3)</vt:lpstr>
      <vt:lpstr>Памет (3)</vt:lpstr>
      <vt:lpstr>Памет (4)</vt:lpstr>
      <vt:lpstr>Видеокарта (GPU – Graphics Processing Unit)</vt:lpstr>
      <vt:lpstr>Мрежова карта (NIC – Network Interface Controller)</vt:lpstr>
      <vt:lpstr>Звукова карта (Sound Card)</vt:lpstr>
      <vt:lpstr>Периферни устройства</vt:lpstr>
      <vt:lpstr>Периферни устройства</vt:lpstr>
      <vt:lpstr>Устройства за въвеждане</vt:lpstr>
      <vt:lpstr>Устройства за извеждане</vt:lpstr>
      <vt:lpstr>Пример</vt:lpstr>
      <vt:lpstr>Избор на компоненти онлайн</vt:lpstr>
      <vt:lpstr>Избор на процесор</vt:lpstr>
      <vt:lpstr>Избор на дънна платка</vt:lpstr>
      <vt:lpstr>Избор на оперативна памет</vt:lpstr>
      <vt:lpstr>Избор на SSD</vt:lpstr>
      <vt:lpstr>Избор на кутия</vt:lpstr>
      <vt:lpstr>Избор на захранване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Компютърни конфигурации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273</cp:revision>
  <dcterms:created xsi:type="dcterms:W3CDTF">2018-05-23T13:08:44Z</dcterms:created>
  <dcterms:modified xsi:type="dcterms:W3CDTF">2025-05-05T08:04:49Z</dcterms:modified>
  <cp:category/>
</cp:coreProperties>
</file>